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1" r:id="rId7"/>
    <p:sldId id="265" r:id="rId8"/>
    <p:sldId id="263" r:id="rId9"/>
    <p:sldId id="264" r:id="rId10"/>
    <p:sldId id="266" r:id="rId11"/>
    <p:sldId id="267" r:id="rId12"/>
    <p:sldId id="269" r:id="rId13"/>
    <p:sldId id="270" r:id="rId14"/>
    <p:sldId id="268" r:id="rId15"/>
    <p:sldId id="271" r:id="rId16"/>
  </p:sldIdLst>
  <p:sldSz cx="12192000" cy="6858000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490076"/>
    <a:srgbClr val="6D00B0"/>
    <a:srgbClr val="3F0065"/>
    <a:srgbClr val="AD03B1"/>
    <a:srgbClr val="BACB63"/>
    <a:srgbClr val="FFFFCC"/>
    <a:srgbClr val="7A1E27"/>
    <a:srgbClr val="EA6C6C"/>
    <a:srgbClr val="E59F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ен стил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ен стил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ен стил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ен стил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ен стил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Среден стил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73A0DAA-6AF3-43AB-8588-CEC1D06C72B9}" styleName="Среден стил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ен стил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ен стил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Среден стил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1EB78-4316-2A54-DD28-D09043726B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ED9839-47C1-99F4-1CD1-67487DB320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bg-B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34D115-D69D-6353-D068-E1544E791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DBCC-81EB-4F5A-9B06-282FC145AB32}" type="datetimeFigureOut">
              <a:rPr lang="bg-BG" smtClean="0"/>
              <a:t>23.5.2025 г.</a:t>
            </a:fld>
            <a:endParaRPr lang="bg-B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51250-A5FB-DE9B-3364-5F29D4C1D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E1E559-D182-224C-CDB7-ED043B54D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F4D70-45B1-4CFE-B112-19A48ECDEBF9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03330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C6959-2FCE-253A-F095-4A0B75BB7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420F34-0ECF-1ECB-C732-20AA955153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CDD7C6-A6CD-5CE2-8369-F8E3B8CB1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DBCC-81EB-4F5A-9B06-282FC145AB32}" type="datetimeFigureOut">
              <a:rPr lang="bg-BG" smtClean="0"/>
              <a:t>23.5.2025 г.</a:t>
            </a:fld>
            <a:endParaRPr lang="bg-B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13123-9AAA-A622-9D7F-A6EFD3C74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FC0CEA-464A-05C9-31EC-28A7E2AF9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F4D70-45B1-4CFE-B112-19A48ECDEBF9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65964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B77481-3037-9A12-11A6-DD21003314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613FEF-FF64-B3B0-8F1E-0B278A3941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B80E96-D980-2868-94D6-A2B116B5C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DBCC-81EB-4F5A-9B06-282FC145AB32}" type="datetimeFigureOut">
              <a:rPr lang="bg-BG" smtClean="0"/>
              <a:t>23.5.2025 г.</a:t>
            </a:fld>
            <a:endParaRPr lang="bg-B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127D0B-D354-2A4D-A090-D165999A7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8E7C6A-F7DC-DAA9-9914-F31EAF503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F4D70-45B1-4CFE-B112-19A48ECDEBF9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070502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E4F8C-0DE7-4620-60E0-4CC430F6A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2C0BC0-7A38-24DB-E56F-2C5ABF8438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8C12AE-BA2B-CB23-9AC6-17D6F5153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DBCC-81EB-4F5A-9B06-282FC145AB32}" type="datetimeFigureOut">
              <a:rPr lang="bg-BG" smtClean="0"/>
              <a:t>23.5.2025 г.</a:t>
            </a:fld>
            <a:endParaRPr lang="bg-B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97AA4D-B26F-B6C7-2C66-B633B36FD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B4CE92-9ACA-62FC-0ACE-6BA2DCDBA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F4D70-45B1-4CFE-B112-19A48ECDEBF9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62958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98A1D-687C-1376-876D-E612D4ABB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373087-0FDD-23A4-9C58-17822683E0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66DE1E-5220-988E-0A01-25824FBC7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DBCC-81EB-4F5A-9B06-282FC145AB32}" type="datetimeFigureOut">
              <a:rPr lang="bg-BG" smtClean="0"/>
              <a:t>23.5.2025 г.</a:t>
            </a:fld>
            <a:endParaRPr lang="bg-B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465B6-C3FC-5795-AE54-C301D5D61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9DB355-958A-402E-83A3-2FE3DB7FF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F4D70-45B1-4CFE-B112-19A48ECDEBF9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95834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80FA6-027F-FC65-CE89-038D1E06A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BC7FD-DB0B-121E-2732-47BA56D69F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70062C-A5D4-C1BE-8231-D63E526658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53168C-9582-6EE1-5D07-24CFAFBEC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DBCC-81EB-4F5A-9B06-282FC145AB32}" type="datetimeFigureOut">
              <a:rPr lang="bg-BG" smtClean="0"/>
              <a:t>23.5.2025 г.</a:t>
            </a:fld>
            <a:endParaRPr lang="bg-B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85A4F6-ED9B-AEA6-CAA0-77F309D95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612600-7861-738D-4F0B-794C91020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F4D70-45B1-4CFE-B112-19A48ECDEBF9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06578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B7CDD-C75A-F0B5-8873-C05B5B710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6147EC-BA10-4C52-97C8-1E672EDE3F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D170A8-2C53-AE0C-C8B5-A3BDA48D16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593B8D-81DF-F621-D7F1-6BA7920E1A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00DFF0-60BB-EE12-9DF5-7C43E52C05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63B79E-5785-08DE-8D37-9CAB85DCA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DBCC-81EB-4F5A-9B06-282FC145AB32}" type="datetimeFigureOut">
              <a:rPr lang="bg-BG" smtClean="0"/>
              <a:t>23.5.2025 г.</a:t>
            </a:fld>
            <a:endParaRPr lang="bg-B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01F8A5-16D1-5A82-6F33-B8894297D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229E4D-0FF7-F598-D2B8-DDD2EF115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F4D70-45B1-4CFE-B112-19A48ECDEBF9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22151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82713-B3C8-8345-3143-D695D6F61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C1109A-2826-0754-D315-88892A4C3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DBCC-81EB-4F5A-9B06-282FC145AB32}" type="datetimeFigureOut">
              <a:rPr lang="bg-BG" smtClean="0"/>
              <a:t>23.5.2025 г.</a:t>
            </a:fld>
            <a:endParaRPr lang="bg-B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A99E8D-3811-F64B-12DD-10A1525DA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D4453C-ECEB-6D67-58A2-0032714FC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F4D70-45B1-4CFE-B112-19A48ECDEBF9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05300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545186-1CDD-1A50-476E-5055DD653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DBCC-81EB-4F5A-9B06-282FC145AB32}" type="datetimeFigureOut">
              <a:rPr lang="bg-BG" smtClean="0"/>
              <a:t>23.5.2025 г.</a:t>
            </a:fld>
            <a:endParaRPr lang="bg-B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8FB94C-E6DC-5A99-64E9-5293FA967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562B8-9332-8F8D-0B92-301AA4804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F4D70-45B1-4CFE-B112-19A48ECDEBF9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47489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F2D57-6C37-EF95-07D7-9B461DAC0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D1155-9319-A0FE-9B88-D16C696329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4BDBE1-53C6-F895-40D7-CD2843FD7A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8DDDB7-3E03-74D2-1E51-488A80B8E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DBCC-81EB-4F5A-9B06-282FC145AB32}" type="datetimeFigureOut">
              <a:rPr lang="bg-BG" smtClean="0"/>
              <a:t>23.5.2025 г.</a:t>
            </a:fld>
            <a:endParaRPr lang="bg-B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E2BBAB-3EBB-9DD4-DD4C-E8C047766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75D7AB-11E1-4A6C-1D7D-D0FD2D828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F4D70-45B1-4CFE-B112-19A48ECDEBF9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14119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35A1B-4CDE-CE95-B003-8CCFA2CF6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4EAA7F-87F6-A8EE-5E1F-D33668D1CE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EC0C37-8B2F-A8C1-620B-95E5A5EBF6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504D89-80AB-C5D3-5C3B-C9D76F37C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DBCC-81EB-4F5A-9B06-282FC145AB32}" type="datetimeFigureOut">
              <a:rPr lang="bg-BG" smtClean="0"/>
              <a:t>23.5.2025 г.</a:t>
            </a:fld>
            <a:endParaRPr lang="bg-B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8175E6-2519-2F03-A72E-F4801B9EE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FE313A-3FDE-68FA-327D-0F674B6DB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F4D70-45B1-4CFE-B112-19A48ECDEBF9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159252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0CD033-6A59-FA6E-05C5-1CCC9D80B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AF5E57-7AC8-84D4-AB27-6FBDD0C8FA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0793DB-0EE9-AA56-F49D-E164EBDD7B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2A4DBCC-81EB-4F5A-9B06-282FC145AB32}" type="datetimeFigureOut">
              <a:rPr lang="bg-BG" smtClean="0"/>
              <a:t>23.5.2025 г.</a:t>
            </a:fld>
            <a:endParaRPr lang="bg-B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BFCC2-CF20-9B14-1956-2868EE7AAF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01AF3E-6C7D-28A8-5785-303D04312D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77F4D70-45B1-4CFE-B112-19A48ECDEBF9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19171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F8289-A40A-4001-03C2-EF8EC6AD66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Geopolitical risk and the effects on companies’ financial performance.</a:t>
            </a:r>
            <a:endParaRPr lang="bg-BG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6CE842-7FC9-7279-FB05-E879F748E7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87374" y="5735637"/>
            <a:ext cx="9144000" cy="486624"/>
          </a:xfrm>
        </p:spPr>
        <p:txBody>
          <a:bodyPr/>
          <a:lstStyle/>
          <a:p>
            <a:r>
              <a:rPr lang="en-US" dirty="0"/>
              <a:t>Presented by: Stoyan Stoyanov</a:t>
            </a:r>
            <a:endParaRPr lang="bg-BG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903C3E0-0D16-AFD6-361A-5F6536B5A2CC}"/>
              </a:ext>
            </a:extLst>
          </p:cNvPr>
          <p:cNvSpPr/>
          <p:nvPr/>
        </p:nvSpPr>
        <p:spPr>
          <a:xfrm>
            <a:off x="180975" y="180975"/>
            <a:ext cx="11753850" cy="6467475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A48580A-2C54-D883-BD47-B98F40D50AD6}"/>
              </a:ext>
            </a:extLst>
          </p:cNvPr>
          <p:cNvSpPr/>
          <p:nvPr/>
        </p:nvSpPr>
        <p:spPr>
          <a:xfrm>
            <a:off x="4000500" y="5735637"/>
            <a:ext cx="4286250" cy="4175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98E0FF0-2538-1157-B76C-09F4072E1938}"/>
              </a:ext>
            </a:extLst>
          </p:cNvPr>
          <p:cNvSpPr/>
          <p:nvPr/>
        </p:nvSpPr>
        <p:spPr>
          <a:xfrm>
            <a:off x="-581025" y="-600075"/>
            <a:ext cx="1524000" cy="1400175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F46A59D-6E7D-74A4-C60C-CC53DED5E9F4}"/>
              </a:ext>
            </a:extLst>
          </p:cNvPr>
          <p:cNvSpPr/>
          <p:nvPr/>
        </p:nvSpPr>
        <p:spPr>
          <a:xfrm>
            <a:off x="11172825" y="-700088"/>
            <a:ext cx="1524000" cy="1400175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E3C18B9-84B1-B914-26E8-B5237CEDD6DE}"/>
              </a:ext>
            </a:extLst>
          </p:cNvPr>
          <p:cNvSpPr/>
          <p:nvPr/>
        </p:nvSpPr>
        <p:spPr>
          <a:xfrm>
            <a:off x="-581025" y="5944393"/>
            <a:ext cx="1524000" cy="1400175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0A76128-C9DB-D18D-A035-CFBA95A72A54}"/>
              </a:ext>
            </a:extLst>
          </p:cNvPr>
          <p:cNvSpPr/>
          <p:nvPr/>
        </p:nvSpPr>
        <p:spPr>
          <a:xfrm>
            <a:off x="11249025" y="5944392"/>
            <a:ext cx="1524000" cy="1400175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B43B0CC-99C9-A1B8-A6E6-90832BC35089}"/>
              </a:ext>
            </a:extLst>
          </p:cNvPr>
          <p:cNvSpPr/>
          <p:nvPr/>
        </p:nvSpPr>
        <p:spPr>
          <a:xfrm>
            <a:off x="22774275" y="5735637"/>
            <a:ext cx="1524000" cy="1400175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973099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3810F7-36D4-C600-FFB1-22444E723B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38730-DFB7-3DED-25D9-0A44C81A9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8814" y="144855"/>
            <a:ext cx="8803740" cy="1325563"/>
          </a:xfrm>
        </p:spPr>
        <p:txBody>
          <a:bodyPr/>
          <a:lstStyle/>
          <a:p>
            <a:pPr algn="ctr"/>
            <a:r>
              <a:rPr lang="en-US" dirty="0"/>
              <a:t>Regressions performed for each ratio</a:t>
            </a:r>
            <a:br>
              <a:rPr lang="en-US" dirty="0"/>
            </a:br>
            <a:r>
              <a:rPr lang="en-US" dirty="0"/>
              <a:t>Return on Equity</a:t>
            </a:r>
            <a:endParaRPr lang="bg-BG" dirty="0"/>
          </a:p>
        </p:txBody>
      </p:sp>
      <p:sp>
        <p:nvSpPr>
          <p:cNvPr id="5" name="Правоъгълник 4">
            <a:extLst>
              <a:ext uri="{FF2B5EF4-FFF2-40B4-BE49-F238E27FC236}">
                <a16:creationId xmlns:a16="http://schemas.microsoft.com/office/drawing/2014/main" id="{2582642C-D538-75C1-EC7B-72B267E7C434}"/>
              </a:ext>
            </a:extLst>
          </p:cNvPr>
          <p:cNvSpPr/>
          <p:nvPr/>
        </p:nvSpPr>
        <p:spPr>
          <a:xfrm>
            <a:off x="153909" y="144855"/>
            <a:ext cx="11832879" cy="655470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6A7A0EBA-59C2-E690-6587-D0B9BF8E74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355074"/>
              </p:ext>
            </p:extLst>
          </p:nvPr>
        </p:nvGraphicFramePr>
        <p:xfrm>
          <a:off x="1953469" y="1593752"/>
          <a:ext cx="8013460" cy="1660826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3131091">
                  <a:extLst>
                    <a:ext uri="{9D8B030D-6E8A-4147-A177-3AD203B41FA5}">
                      <a16:colId xmlns:a16="http://schemas.microsoft.com/office/drawing/2014/main" val="55856970"/>
                    </a:ext>
                  </a:extLst>
                </a:gridCol>
                <a:gridCol w="1001683">
                  <a:extLst>
                    <a:ext uri="{9D8B030D-6E8A-4147-A177-3AD203B41FA5}">
                      <a16:colId xmlns:a16="http://schemas.microsoft.com/office/drawing/2014/main" val="3216440466"/>
                    </a:ext>
                  </a:extLst>
                </a:gridCol>
                <a:gridCol w="1126986">
                  <a:extLst>
                    <a:ext uri="{9D8B030D-6E8A-4147-A177-3AD203B41FA5}">
                      <a16:colId xmlns:a16="http://schemas.microsoft.com/office/drawing/2014/main" val="1561647819"/>
                    </a:ext>
                  </a:extLst>
                </a:gridCol>
                <a:gridCol w="625032">
                  <a:extLst>
                    <a:ext uri="{9D8B030D-6E8A-4147-A177-3AD203B41FA5}">
                      <a16:colId xmlns:a16="http://schemas.microsoft.com/office/drawing/2014/main" val="1766673821"/>
                    </a:ext>
                  </a:extLst>
                </a:gridCol>
                <a:gridCol w="877121">
                  <a:extLst>
                    <a:ext uri="{9D8B030D-6E8A-4147-A177-3AD203B41FA5}">
                      <a16:colId xmlns:a16="http://schemas.microsoft.com/office/drawing/2014/main" val="3374000968"/>
                    </a:ext>
                  </a:extLst>
                </a:gridCol>
                <a:gridCol w="1251547">
                  <a:extLst>
                    <a:ext uri="{9D8B030D-6E8A-4147-A177-3AD203B41FA5}">
                      <a16:colId xmlns:a16="http://schemas.microsoft.com/office/drawing/2014/main" val="1448048099"/>
                    </a:ext>
                  </a:extLst>
                </a:gridCol>
              </a:tblGrid>
              <a:tr h="272183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800" b="1" kern="0" dirty="0">
                          <a:solidFill>
                            <a:schemeClr val="lt1"/>
                          </a:solidFill>
                          <a:effectLst/>
                        </a:rPr>
                        <a:t>Return on Equity</a:t>
                      </a:r>
                      <a:endParaRPr lang="bg-BG" sz="1800" b="1" kern="0" dirty="0">
                        <a:solidFill>
                          <a:schemeClr val="lt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2297543"/>
                  </a:ext>
                </a:extLst>
              </a:tr>
              <a:tr h="2721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bg-BG" sz="12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Coeff.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Std. Error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z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p-value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R - Squared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2809286"/>
                  </a:ext>
                </a:extLst>
              </a:tr>
              <a:tr h="2721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GPRI as per BlackRock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effectLst/>
                        </a:rPr>
                        <a:t>-0.074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effectLst/>
                        </a:rPr>
                        <a:t> 0.03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effectLst/>
                        </a:rPr>
                        <a:t>-2.61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effectLst/>
                        </a:rPr>
                        <a:t> 0.01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0.0237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9588448"/>
                  </a:ext>
                </a:extLst>
              </a:tr>
              <a:tr h="2721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Constant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effectLst/>
                        </a:rPr>
                        <a:t> 0.27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effectLst/>
                        </a:rPr>
                        <a:t> 0.01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effectLst/>
                        </a:rPr>
                        <a:t>22.04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effectLst/>
                        </a:rPr>
                        <a:t> 0.00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39311"/>
                  </a:ext>
                </a:extLst>
              </a:tr>
              <a:tr h="2721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GPRI as per Caldara and </a:t>
                      </a:r>
                      <a:r>
                        <a:rPr lang="en-GB" sz="1400" kern="0" dirty="0" err="1">
                          <a:effectLst/>
                        </a:rPr>
                        <a:t>Iacovello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effectLst/>
                        </a:rPr>
                        <a:t> 0.00072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effectLst/>
                        </a:rPr>
                        <a:t> 0.00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>
                          <a:effectLst/>
                        </a:rPr>
                        <a:t> 2.59 </a:t>
                      </a:r>
                      <a:endParaRPr lang="bg-BG" sz="1600" b="1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effectLst/>
                        </a:rPr>
                        <a:t> 0.01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0.0235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0695828"/>
                  </a:ext>
                </a:extLst>
              </a:tr>
              <a:tr h="2721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Constant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effectLst/>
                        </a:rPr>
                        <a:t> 0.16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effectLst/>
                        </a:rPr>
                        <a:t> 0.03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effectLst/>
                        </a:rPr>
                        <a:t> 5.30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effectLst/>
                        </a:rPr>
                        <a:t> 0.00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2292419"/>
                  </a:ext>
                </a:extLst>
              </a:tr>
            </a:tbl>
          </a:graphicData>
        </a:graphic>
      </p:graphicFrame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B3CEB1D-5CE3-A883-E0CE-D3CF5EDE00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640783"/>
              </p:ext>
            </p:extLst>
          </p:nvPr>
        </p:nvGraphicFramePr>
        <p:xfrm>
          <a:off x="996072" y="3377911"/>
          <a:ext cx="9813766" cy="310437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3833745">
                  <a:extLst>
                    <a:ext uri="{9D8B030D-6E8A-4147-A177-3AD203B41FA5}">
                      <a16:colId xmlns:a16="http://schemas.microsoft.com/office/drawing/2014/main" val="153807050"/>
                    </a:ext>
                  </a:extLst>
                </a:gridCol>
                <a:gridCol w="1225923">
                  <a:extLst>
                    <a:ext uri="{9D8B030D-6E8A-4147-A177-3AD203B41FA5}">
                      <a16:colId xmlns:a16="http://schemas.microsoft.com/office/drawing/2014/main" val="80876528"/>
                    </a:ext>
                  </a:extLst>
                </a:gridCol>
                <a:gridCol w="1380075">
                  <a:extLst>
                    <a:ext uri="{9D8B030D-6E8A-4147-A177-3AD203B41FA5}">
                      <a16:colId xmlns:a16="http://schemas.microsoft.com/office/drawing/2014/main" val="2324968380"/>
                    </a:ext>
                  </a:extLst>
                </a:gridCol>
                <a:gridCol w="765289">
                  <a:extLst>
                    <a:ext uri="{9D8B030D-6E8A-4147-A177-3AD203B41FA5}">
                      <a16:colId xmlns:a16="http://schemas.microsoft.com/office/drawing/2014/main" val="1868244376"/>
                    </a:ext>
                  </a:extLst>
                </a:gridCol>
                <a:gridCol w="1073594">
                  <a:extLst>
                    <a:ext uri="{9D8B030D-6E8A-4147-A177-3AD203B41FA5}">
                      <a16:colId xmlns:a16="http://schemas.microsoft.com/office/drawing/2014/main" val="2022688721"/>
                    </a:ext>
                  </a:extLst>
                </a:gridCol>
                <a:gridCol w="1535140">
                  <a:extLst>
                    <a:ext uri="{9D8B030D-6E8A-4147-A177-3AD203B41FA5}">
                      <a16:colId xmlns:a16="http://schemas.microsoft.com/office/drawing/2014/main" val="537355239"/>
                    </a:ext>
                  </a:extLst>
                </a:gridCol>
              </a:tblGrid>
              <a:tr h="310437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800" b="1" kern="0" dirty="0">
                          <a:effectLst/>
                        </a:rPr>
                        <a:t>Return on Equity</a:t>
                      </a:r>
                      <a:endParaRPr lang="bg-BG" sz="18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631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0979976"/>
                  </a:ext>
                </a:extLst>
              </a:tr>
              <a:tr h="31043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bg-BG" sz="12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631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Coeff.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Std. Error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z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p-value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R - Squared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103076"/>
                  </a:ext>
                </a:extLst>
              </a:tr>
              <a:tr h="3104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GPRI as per BlackRock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631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 0.02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 0.03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 0.47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 0.64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0.3352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2097492"/>
                  </a:ext>
                </a:extLst>
              </a:tr>
              <a:tr h="3104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Company size (market cap)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631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0.00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0.00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11.8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0.00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9052485"/>
                  </a:ext>
                </a:extLst>
              </a:tr>
              <a:tr h="3104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Inflation rate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631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0.70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0.48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2.10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0.04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4459920"/>
                  </a:ext>
                </a:extLst>
              </a:tr>
              <a:tr h="3104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Constant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631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0.17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0.04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4.43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0.00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9530399"/>
                  </a:ext>
                </a:extLst>
              </a:tr>
              <a:tr h="3104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GPRI as per Caldara and </a:t>
                      </a:r>
                      <a:r>
                        <a:rPr lang="en-GB" sz="1400" kern="0" dirty="0" err="1">
                          <a:effectLst/>
                        </a:rPr>
                        <a:t>Iacovello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631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-0.02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 0.02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0.48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 0.64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0.3353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4498798"/>
                  </a:ext>
                </a:extLst>
              </a:tr>
              <a:tr h="3104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Company size (market cap)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631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0" kern="0">
                          <a:effectLst/>
                        </a:rPr>
                        <a:t>-0.00 </a:t>
                      </a:r>
                      <a:endParaRPr lang="bg-BG" sz="1600" b="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0" kern="0">
                          <a:effectLst/>
                        </a:rPr>
                        <a:t> 0.00 </a:t>
                      </a:r>
                      <a:endParaRPr lang="bg-BG" sz="1600" b="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0" kern="0">
                          <a:effectLst/>
                        </a:rPr>
                        <a:t>-0.42</a:t>
                      </a:r>
                      <a:endParaRPr lang="bg-BG" sz="1600" b="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0" kern="0" dirty="0">
                          <a:effectLst/>
                        </a:rPr>
                        <a:t> 0.67 </a:t>
                      </a:r>
                      <a:endParaRPr lang="bg-BG" sz="1600" b="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3493192"/>
                  </a:ext>
                </a:extLst>
              </a:tr>
              <a:tr h="3104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Inflation rate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631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0.49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0.40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2.02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0.04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5635552"/>
                  </a:ext>
                </a:extLst>
              </a:tr>
              <a:tr h="3104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Constant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631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0.17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0.04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3.88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0.00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625349"/>
                  </a:ext>
                </a:extLst>
              </a:tr>
            </a:tbl>
          </a:graphicData>
        </a:graphic>
      </p:graphicFrame>
      <p:grpSp>
        <p:nvGrpSpPr>
          <p:cNvPr id="4" name="Google Shape;14;p2">
            <a:extLst>
              <a:ext uri="{FF2B5EF4-FFF2-40B4-BE49-F238E27FC236}">
                <a16:creationId xmlns:a16="http://schemas.microsoft.com/office/drawing/2014/main" id="{14CC7AD4-3EBD-D200-7850-EF8F08DBFC31}"/>
              </a:ext>
            </a:extLst>
          </p:cNvPr>
          <p:cNvGrpSpPr/>
          <p:nvPr/>
        </p:nvGrpSpPr>
        <p:grpSpPr>
          <a:xfrm rot="16200000">
            <a:off x="9260739" y="3975163"/>
            <a:ext cx="4182751" cy="402045"/>
            <a:chOff x="-79178" y="4632327"/>
            <a:chExt cx="4182751" cy="402045"/>
          </a:xfrm>
          <a:solidFill>
            <a:schemeClr val="bg1">
              <a:lumMod val="65000"/>
            </a:schemeClr>
          </a:solidFill>
        </p:grpSpPr>
        <p:sp>
          <p:nvSpPr>
            <p:cNvPr id="6" name="Google Shape;15;p2">
              <a:extLst>
                <a:ext uri="{FF2B5EF4-FFF2-40B4-BE49-F238E27FC236}">
                  <a16:creationId xmlns:a16="http://schemas.microsoft.com/office/drawing/2014/main" id="{698206F5-2D75-69F1-9342-DF40092F6A69}"/>
                </a:ext>
              </a:extLst>
            </p:cNvPr>
            <p:cNvSpPr/>
            <p:nvPr/>
          </p:nvSpPr>
          <p:spPr>
            <a:xfrm rot="10800000">
              <a:off x="192473" y="463831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16;p2">
              <a:extLst>
                <a:ext uri="{FF2B5EF4-FFF2-40B4-BE49-F238E27FC236}">
                  <a16:creationId xmlns:a16="http://schemas.microsoft.com/office/drawing/2014/main" id="{6DFB01FF-1104-E4AE-2661-3711A8CE8F24}"/>
                </a:ext>
              </a:extLst>
            </p:cNvPr>
            <p:cNvSpPr/>
            <p:nvPr/>
          </p:nvSpPr>
          <p:spPr>
            <a:xfrm rot="10800000">
              <a:off x="-79178" y="463831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7;p2">
              <a:extLst>
                <a:ext uri="{FF2B5EF4-FFF2-40B4-BE49-F238E27FC236}">
                  <a16:creationId xmlns:a16="http://schemas.microsoft.com/office/drawing/2014/main" id="{F93330B9-8B8D-91AB-70AB-001210254531}"/>
                </a:ext>
              </a:extLst>
            </p:cNvPr>
            <p:cNvSpPr/>
            <p:nvPr/>
          </p:nvSpPr>
          <p:spPr>
            <a:xfrm rot="10800000">
              <a:off x="192473" y="492637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8;p2">
              <a:extLst>
                <a:ext uri="{FF2B5EF4-FFF2-40B4-BE49-F238E27FC236}">
                  <a16:creationId xmlns:a16="http://schemas.microsoft.com/office/drawing/2014/main" id="{E3F52027-3D94-8751-A67A-DEDF5A9B0473}"/>
                </a:ext>
              </a:extLst>
            </p:cNvPr>
            <p:cNvSpPr/>
            <p:nvPr/>
          </p:nvSpPr>
          <p:spPr>
            <a:xfrm rot="10800000">
              <a:off x="-79178" y="492637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9;p2">
              <a:extLst>
                <a:ext uri="{FF2B5EF4-FFF2-40B4-BE49-F238E27FC236}">
                  <a16:creationId xmlns:a16="http://schemas.microsoft.com/office/drawing/2014/main" id="{8B465509-AB9B-A187-F93B-D4BAF47DDA36}"/>
                </a:ext>
              </a:extLst>
            </p:cNvPr>
            <p:cNvSpPr/>
            <p:nvPr/>
          </p:nvSpPr>
          <p:spPr>
            <a:xfrm rot="10800000">
              <a:off x="735773" y="463489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20;p2">
              <a:extLst>
                <a:ext uri="{FF2B5EF4-FFF2-40B4-BE49-F238E27FC236}">
                  <a16:creationId xmlns:a16="http://schemas.microsoft.com/office/drawing/2014/main" id="{41094890-E5B3-4358-DD2A-156B139521A1}"/>
                </a:ext>
              </a:extLst>
            </p:cNvPr>
            <p:cNvSpPr/>
            <p:nvPr/>
          </p:nvSpPr>
          <p:spPr>
            <a:xfrm rot="10800000">
              <a:off x="464122" y="463489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21;p2">
              <a:extLst>
                <a:ext uri="{FF2B5EF4-FFF2-40B4-BE49-F238E27FC236}">
                  <a16:creationId xmlns:a16="http://schemas.microsoft.com/office/drawing/2014/main" id="{04168172-C662-4740-F4E0-2B52062393DE}"/>
                </a:ext>
              </a:extLst>
            </p:cNvPr>
            <p:cNvSpPr/>
            <p:nvPr/>
          </p:nvSpPr>
          <p:spPr>
            <a:xfrm rot="10800000">
              <a:off x="735773" y="492294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22;p2">
              <a:extLst>
                <a:ext uri="{FF2B5EF4-FFF2-40B4-BE49-F238E27FC236}">
                  <a16:creationId xmlns:a16="http://schemas.microsoft.com/office/drawing/2014/main" id="{2DD6E659-B8E9-9AAF-B81E-BDAB15440BAC}"/>
                </a:ext>
              </a:extLst>
            </p:cNvPr>
            <p:cNvSpPr/>
            <p:nvPr/>
          </p:nvSpPr>
          <p:spPr>
            <a:xfrm rot="10800000">
              <a:off x="464122" y="492294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23;p2">
              <a:extLst>
                <a:ext uri="{FF2B5EF4-FFF2-40B4-BE49-F238E27FC236}">
                  <a16:creationId xmlns:a16="http://schemas.microsoft.com/office/drawing/2014/main" id="{FC0BF3F5-23DE-5CBD-37A3-C27B1124B19C}"/>
                </a:ext>
              </a:extLst>
            </p:cNvPr>
            <p:cNvSpPr/>
            <p:nvPr/>
          </p:nvSpPr>
          <p:spPr>
            <a:xfrm rot="10800000">
              <a:off x="1279073" y="463660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24;p2">
              <a:extLst>
                <a:ext uri="{FF2B5EF4-FFF2-40B4-BE49-F238E27FC236}">
                  <a16:creationId xmlns:a16="http://schemas.microsoft.com/office/drawing/2014/main" id="{7154FD69-C59E-A540-D9C9-B5FBF47AFE32}"/>
                </a:ext>
              </a:extLst>
            </p:cNvPr>
            <p:cNvSpPr/>
            <p:nvPr/>
          </p:nvSpPr>
          <p:spPr>
            <a:xfrm rot="10800000">
              <a:off x="1007422" y="463660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5;p2">
              <a:extLst>
                <a:ext uri="{FF2B5EF4-FFF2-40B4-BE49-F238E27FC236}">
                  <a16:creationId xmlns:a16="http://schemas.microsoft.com/office/drawing/2014/main" id="{85B6AED6-2F6A-1CFA-B3DD-E09576D2A002}"/>
                </a:ext>
              </a:extLst>
            </p:cNvPr>
            <p:cNvSpPr/>
            <p:nvPr/>
          </p:nvSpPr>
          <p:spPr>
            <a:xfrm rot="10800000">
              <a:off x="1279073" y="492466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6;p2">
              <a:extLst>
                <a:ext uri="{FF2B5EF4-FFF2-40B4-BE49-F238E27FC236}">
                  <a16:creationId xmlns:a16="http://schemas.microsoft.com/office/drawing/2014/main" id="{76C654C3-500C-3F96-8C36-B259BBAFA2AE}"/>
                </a:ext>
              </a:extLst>
            </p:cNvPr>
            <p:cNvSpPr/>
            <p:nvPr/>
          </p:nvSpPr>
          <p:spPr>
            <a:xfrm rot="10800000">
              <a:off x="1007422" y="492466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7;p2">
              <a:extLst>
                <a:ext uri="{FF2B5EF4-FFF2-40B4-BE49-F238E27FC236}">
                  <a16:creationId xmlns:a16="http://schemas.microsoft.com/office/drawing/2014/main" id="{7580798D-DF73-7526-D73A-D5A1A2C3CE85}"/>
                </a:ext>
              </a:extLst>
            </p:cNvPr>
            <p:cNvSpPr/>
            <p:nvPr/>
          </p:nvSpPr>
          <p:spPr>
            <a:xfrm rot="10800000">
              <a:off x="1822373" y="46331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8;p2">
              <a:extLst>
                <a:ext uri="{FF2B5EF4-FFF2-40B4-BE49-F238E27FC236}">
                  <a16:creationId xmlns:a16="http://schemas.microsoft.com/office/drawing/2014/main" id="{F504D135-5251-8DB9-1108-928EA31CA1B7}"/>
                </a:ext>
              </a:extLst>
            </p:cNvPr>
            <p:cNvSpPr/>
            <p:nvPr/>
          </p:nvSpPr>
          <p:spPr>
            <a:xfrm rot="10800000">
              <a:off x="1550722" y="46331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9;p2">
              <a:extLst>
                <a:ext uri="{FF2B5EF4-FFF2-40B4-BE49-F238E27FC236}">
                  <a16:creationId xmlns:a16="http://schemas.microsoft.com/office/drawing/2014/main" id="{C66559C1-24B6-50C8-BE91-706FFCA83D98}"/>
                </a:ext>
              </a:extLst>
            </p:cNvPr>
            <p:cNvSpPr/>
            <p:nvPr/>
          </p:nvSpPr>
          <p:spPr>
            <a:xfrm rot="10800000">
              <a:off x="1822373" y="492123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30;p2">
              <a:extLst>
                <a:ext uri="{FF2B5EF4-FFF2-40B4-BE49-F238E27FC236}">
                  <a16:creationId xmlns:a16="http://schemas.microsoft.com/office/drawing/2014/main" id="{699344A6-8B75-DB18-A7F4-2A546F3AD0BC}"/>
                </a:ext>
              </a:extLst>
            </p:cNvPr>
            <p:cNvSpPr/>
            <p:nvPr/>
          </p:nvSpPr>
          <p:spPr>
            <a:xfrm rot="10800000">
              <a:off x="1550722" y="492123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31;p2">
              <a:extLst>
                <a:ext uri="{FF2B5EF4-FFF2-40B4-BE49-F238E27FC236}">
                  <a16:creationId xmlns:a16="http://schemas.microsoft.com/office/drawing/2014/main" id="{4F4B9FA6-1939-E131-C0A6-750A80A23BEB}"/>
                </a:ext>
              </a:extLst>
            </p:cNvPr>
            <p:cNvSpPr/>
            <p:nvPr/>
          </p:nvSpPr>
          <p:spPr>
            <a:xfrm rot="10800000">
              <a:off x="2365673" y="463746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32;p2">
              <a:extLst>
                <a:ext uri="{FF2B5EF4-FFF2-40B4-BE49-F238E27FC236}">
                  <a16:creationId xmlns:a16="http://schemas.microsoft.com/office/drawing/2014/main" id="{D5F725DE-223E-7FFE-1465-DC0F87A57CDB}"/>
                </a:ext>
              </a:extLst>
            </p:cNvPr>
            <p:cNvSpPr/>
            <p:nvPr/>
          </p:nvSpPr>
          <p:spPr>
            <a:xfrm rot="10800000">
              <a:off x="2094022" y="463746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33;p2">
              <a:extLst>
                <a:ext uri="{FF2B5EF4-FFF2-40B4-BE49-F238E27FC236}">
                  <a16:creationId xmlns:a16="http://schemas.microsoft.com/office/drawing/2014/main" id="{23871990-70F7-960F-2ACD-24757955ECAB}"/>
                </a:ext>
              </a:extLst>
            </p:cNvPr>
            <p:cNvSpPr/>
            <p:nvPr/>
          </p:nvSpPr>
          <p:spPr>
            <a:xfrm rot="10800000">
              <a:off x="2365673" y="492552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34;p2">
              <a:extLst>
                <a:ext uri="{FF2B5EF4-FFF2-40B4-BE49-F238E27FC236}">
                  <a16:creationId xmlns:a16="http://schemas.microsoft.com/office/drawing/2014/main" id="{3CA45244-0DC1-62B8-7EB5-1BDAF4AFDFA2}"/>
                </a:ext>
              </a:extLst>
            </p:cNvPr>
            <p:cNvSpPr/>
            <p:nvPr/>
          </p:nvSpPr>
          <p:spPr>
            <a:xfrm rot="10800000">
              <a:off x="2094022" y="492552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35;p2">
              <a:extLst>
                <a:ext uri="{FF2B5EF4-FFF2-40B4-BE49-F238E27FC236}">
                  <a16:creationId xmlns:a16="http://schemas.microsoft.com/office/drawing/2014/main" id="{08C3B646-6ECE-0CD1-AD4C-4FCDA652DB90}"/>
                </a:ext>
              </a:extLst>
            </p:cNvPr>
            <p:cNvSpPr/>
            <p:nvPr/>
          </p:nvSpPr>
          <p:spPr>
            <a:xfrm rot="10800000">
              <a:off x="2908973" y="463404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36;p2">
              <a:extLst>
                <a:ext uri="{FF2B5EF4-FFF2-40B4-BE49-F238E27FC236}">
                  <a16:creationId xmlns:a16="http://schemas.microsoft.com/office/drawing/2014/main" id="{968DC2F4-02E7-6D60-F29F-5382391C9D00}"/>
                </a:ext>
              </a:extLst>
            </p:cNvPr>
            <p:cNvSpPr/>
            <p:nvPr/>
          </p:nvSpPr>
          <p:spPr>
            <a:xfrm rot="10800000">
              <a:off x="2637322" y="463404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37;p2">
              <a:extLst>
                <a:ext uri="{FF2B5EF4-FFF2-40B4-BE49-F238E27FC236}">
                  <a16:creationId xmlns:a16="http://schemas.microsoft.com/office/drawing/2014/main" id="{19AC0BCC-E354-3C7A-A685-D0D02486F086}"/>
                </a:ext>
              </a:extLst>
            </p:cNvPr>
            <p:cNvSpPr/>
            <p:nvPr/>
          </p:nvSpPr>
          <p:spPr>
            <a:xfrm rot="10800000">
              <a:off x="2908973" y="492209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8;p2">
              <a:extLst>
                <a:ext uri="{FF2B5EF4-FFF2-40B4-BE49-F238E27FC236}">
                  <a16:creationId xmlns:a16="http://schemas.microsoft.com/office/drawing/2014/main" id="{C78BC59F-345E-5E85-DB75-B574A1CE0D7F}"/>
                </a:ext>
              </a:extLst>
            </p:cNvPr>
            <p:cNvSpPr/>
            <p:nvPr/>
          </p:nvSpPr>
          <p:spPr>
            <a:xfrm rot="10800000">
              <a:off x="2637322" y="492209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9;p2">
              <a:extLst>
                <a:ext uri="{FF2B5EF4-FFF2-40B4-BE49-F238E27FC236}">
                  <a16:creationId xmlns:a16="http://schemas.microsoft.com/office/drawing/2014/main" id="{62A702DE-315A-B007-A6DD-CEC333F37BAD}"/>
                </a:ext>
              </a:extLst>
            </p:cNvPr>
            <p:cNvSpPr/>
            <p:nvPr/>
          </p:nvSpPr>
          <p:spPr>
            <a:xfrm rot="10800000">
              <a:off x="3452273" y="463575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40;p2">
              <a:extLst>
                <a:ext uri="{FF2B5EF4-FFF2-40B4-BE49-F238E27FC236}">
                  <a16:creationId xmlns:a16="http://schemas.microsoft.com/office/drawing/2014/main" id="{22F382E6-EA5C-25B4-A794-18D7C14E84F8}"/>
                </a:ext>
              </a:extLst>
            </p:cNvPr>
            <p:cNvSpPr/>
            <p:nvPr/>
          </p:nvSpPr>
          <p:spPr>
            <a:xfrm rot="10800000">
              <a:off x="3180622" y="463575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41;p2">
              <a:extLst>
                <a:ext uri="{FF2B5EF4-FFF2-40B4-BE49-F238E27FC236}">
                  <a16:creationId xmlns:a16="http://schemas.microsoft.com/office/drawing/2014/main" id="{B14D3AD5-4B8B-1001-D412-92F92DE533F8}"/>
                </a:ext>
              </a:extLst>
            </p:cNvPr>
            <p:cNvSpPr/>
            <p:nvPr/>
          </p:nvSpPr>
          <p:spPr>
            <a:xfrm rot="10800000">
              <a:off x="3452273" y="492381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42;p2">
              <a:extLst>
                <a:ext uri="{FF2B5EF4-FFF2-40B4-BE49-F238E27FC236}">
                  <a16:creationId xmlns:a16="http://schemas.microsoft.com/office/drawing/2014/main" id="{D5C10F85-81A6-5847-72D1-BAA7AF341AAD}"/>
                </a:ext>
              </a:extLst>
            </p:cNvPr>
            <p:cNvSpPr/>
            <p:nvPr/>
          </p:nvSpPr>
          <p:spPr>
            <a:xfrm rot="10800000">
              <a:off x="3180622" y="492381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43;p2">
              <a:extLst>
                <a:ext uri="{FF2B5EF4-FFF2-40B4-BE49-F238E27FC236}">
                  <a16:creationId xmlns:a16="http://schemas.microsoft.com/office/drawing/2014/main" id="{EB89A10B-3EC3-696C-4473-D68DF59E61B6}"/>
                </a:ext>
              </a:extLst>
            </p:cNvPr>
            <p:cNvSpPr/>
            <p:nvPr/>
          </p:nvSpPr>
          <p:spPr>
            <a:xfrm rot="10800000">
              <a:off x="3995573" y="463232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44;p2">
              <a:extLst>
                <a:ext uri="{FF2B5EF4-FFF2-40B4-BE49-F238E27FC236}">
                  <a16:creationId xmlns:a16="http://schemas.microsoft.com/office/drawing/2014/main" id="{26F56768-52E7-C607-A48A-970058EF4F75}"/>
                </a:ext>
              </a:extLst>
            </p:cNvPr>
            <p:cNvSpPr/>
            <p:nvPr/>
          </p:nvSpPr>
          <p:spPr>
            <a:xfrm rot="10800000">
              <a:off x="3723922" y="463232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45;p2">
              <a:extLst>
                <a:ext uri="{FF2B5EF4-FFF2-40B4-BE49-F238E27FC236}">
                  <a16:creationId xmlns:a16="http://schemas.microsoft.com/office/drawing/2014/main" id="{917FB8D8-E0DF-C8B8-5C8F-203318009AB5}"/>
                </a:ext>
              </a:extLst>
            </p:cNvPr>
            <p:cNvSpPr/>
            <p:nvPr/>
          </p:nvSpPr>
          <p:spPr>
            <a:xfrm rot="10800000">
              <a:off x="3995573" y="492038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46;p2">
              <a:extLst>
                <a:ext uri="{FF2B5EF4-FFF2-40B4-BE49-F238E27FC236}">
                  <a16:creationId xmlns:a16="http://schemas.microsoft.com/office/drawing/2014/main" id="{89E1A818-CA8F-0D78-7623-3CD7CC82050C}"/>
                </a:ext>
              </a:extLst>
            </p:cNvPr>
            <p:cNvSpPr/>
            <p:nvPr/>
          </p:nvSpPr>
          <p:spPr>
            <a:xfrm rot="10800000">
              <a:off x="3723922" y="492038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" name="Google Shape;14;p2">
            <a:extLst>
              <a:ext uri="{FF2B5EF4-FFF2-40B4-BE49-F238E27FC236}">
                <a16:creationId xmlns:a16="http://schemas.microsoft.com/office/drawing/2014/main" id="{2A1AF8C8-9925-6665-0287-7DEC23D5C32D}"/>
              </a:ext>
            </a:extLst>
          </p:cNvPr>
          <p:cNvGrpSpPr/>
          <p:nvPr/>
        </p:nvGrpSpPr>
        <p:grpSpPr>
          <a:xfrm rot="16200000">
            <a:off x="-1534942" y="3975163"/>
            <a:ext cx="4182751" cy="402045"/>
            <a:chOff x="-79178" y="4632327"/>
            <a:chExt cx="4182751" cy="402045"/>
          </a:xfrm>
          <a:solidFill>
            <a:schemeClr val="bg1">
              <a:lumMod val="65000"/>
            </a:schemeClr>
          </a:solidFill>
        </p:grpSpPr>
        <p:sp>
          <p:nvSpPr>
            <p:cNvPr id="40" name="Google Shape;15;p2">
              <a:extLst>
                <a:ext uri="{FF2B5EF4-FFF2-40B4-BE49-F238E27FC236}">
                  <a16:creationId xmlns:a16="http://schemas.microsoft.com/office/drawing/2014/main" id="{BCC4F091-0D22-6D7B-D303-FF8D60CDED46}"/>
                </a:ext>
              </a:extLst>
            </p:cNvPr>
            <p:cNvSpPr/>
            <p:nvPr/>
          </p:nvSpPr>
          <p:spPr>
            <a:xfrm rot="10800000">
              <a:off x="192473" y="463831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6;p2">
              <a:extLst>
                <a:ext uri="{FF2B5EF4-FFF2-40B4-BE49-F238E27FC236}">
                  <a16:creationId xmlns:a16="http://schemas.microsoft.com/office/drawing/2014/main" id="{8E3EAC15-C06B-632E-60E5-4CC39D95E203}"/>
                </a:ext>
              </a:extLst>
            </p:cNvPr>
            <p:cNvSpPr/>
            <p:nvPr/>
          </p:nvSpPr>
          <p:spPr>
            <a:xfrm rot="10800000">
              <a:off x="-79178" y="463831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7;p2">
              <a:extLst>
                <a:ext uri="{FF2B5EF4-FFF2-40B4-BE49-F238E27FC236}">
                  <a16:creationId xmlns:a16="http://schemas.microsoft.com/office/drawing/2014/main" id="{7A34FEA8-6089-DA28-7F54-7FEDEDC5A7F9}"/>
                </a:ext>
              </a:extLst>
            </p:cNvPr>
            <p:cNvSpPr/>
            <p:nvPr/>
          </p:nvSpPr>
          <p:spPr>
            <a:xfrm rot="10800000">
              <a:off x="192473" y="492637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8;p2">
              <a:extLst>
                <a:ext uri="{FF2B5EF4-FFF2-40B4-BE49-F238E27FC236}">
                  <a16:creationId xmlns:a16="http://schemas.microsoft.com/office/drawing/2014/main" id="{54F1B4F2-83A9-C7B1-2439-CEC8BE0218F4}"/>
                </a:ext>
              </a:extLst>
            </p:cNvPr>
            <p:cNvSpPr/>
            <p:nvPr/>
          </p:nvSpPr>
          <p:spPr>
            <a:xfrm rot="10800000">
              <a:off x="-79178" y="492637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9;p2">
              <a:extLst>
                <a:ext uri="{FF2B5EF4-FFF2-40B4-BE49-F238E27FC236}">
                  <a16:creationId xmlns:a16="http://schemas.microsoft.com/office/drawing/2014/main" id="{CC841696-B114-15BA-A269-E7BD70EEDDFA}"/>
                </a:ext>
              </a:extLst>
            </p:cNvPr>
            <p:cNvSpPr/>
            <p:nvPr/>
          </p:nvSpPr>
          <p:spPr>
            <a:xfrm rot="10800000">
              <a:off x="735773" y="463489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0;p2">
              <a:extLst>
                <a:ext uri="{FF2B5EF4-FFF2-40B4-BE49-F238E27FC236}">
                  <a16:creationId xmlns:a16="http://schemas.microsoft.com/office/drawing/2014/main" id="{11B741E4-3003-D3A2-A3D4-E709BFB03568}"/>
                </a:ext>
              </a:extLst>
            </p:cNvPr>
            <p:cNvSpPr/>
            <p:nvPr/>
          </p:nvSpPr>
          <p:spPr>
            <a:xfrm rot="10800000">
              <a:off x="464122" y="463489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1;p2">
              <a:extLst>
                <a:ext uri="{FF2B5EF4-FFF2-40B4-BE49-F238E27FC236}">
                  <a16:creationId xmlns:a16="http://schemas.microsoft.com/office/drawing/2014/main" id="{9A1AF2DF-D4F4-47CD-05DA-F76B45D65325}"/>
                </a:ext>
              </a:extLst>
            </p:cNvPr>
            <p:cNvSpPr/>
            <p:nvPr/>
          </p:nvSpPr>
          <p:spPr>
            <a:xfrm rot="10800000">
              <a:off x="735773" y="492294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2;p2">
              <a:extLst>
                <a:ext uri="{FF2B5EF4-FFF2-40B4-BE49-F238E27FC236}">
                  <a16:creationId xmlns:a16="http://schemas.microsoft.com/office/drawing/2014/main" id="{A344A9E4-EA6E-7AE1-2A0B-EB8BF33CF904}"/>
                </a:ext>
              </a:extLst>
            </p:cNvPr>
            <p:cNvSpPr/>
            <p:nvPr/>
          </p:nvSpPr>
          <p:spPr>
            <a:xfrm rot="10800000">
              <a:off x="464122" y="492294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3;p2">
              <a:extLst>
                <a:ext uri="{FF2B5EF4-FFF2-40B4-BE49-F238E27FC236}">
                  <a16:creationId xmlns:a16="http://schemas.microsoft.com/office/drawing/2014/main" id="{5424FC56-3748-21A9-EAF4-192CEAEFF098}"/>
                </a:ext>
              </a:extLst>
            </p:cNvPr>
            <p:cNvSpPr/>
            <p:nvPr/>
          </p:nvSpPr>
          <p:spPr>
            <a:xfrm rot="10800000">
              <a:off x="1279073" y="463660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4;p2">
              <a:extLst>
                <a:ext uri="{FF2B5EF4-FFF2-40B4-BE49-F238E27FC236}">
                  <a16:creationId xmlns:a16="http://schemas.microsoft.com/office/drawing/2014/main" id="{E05E0E4E-740F-C010-C70A-D17D74AF66B6}"/>
                </a:ext>
              </a:extLst>
            </p:cNvPr>
            <p:cNvSpPr/>
            <p:nvPr/>
          </p:nvSpPr>
          <p:spPr>
            <a:xfrm rot="10800000">
              <a:off x="1007422" y="463660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5;p2">
              <a:extLst>
                <a:ext uri="{FF2B5EF4-FFF2-40B4-BE49-F238E27FC236}">
                  <a16:creationId xmlns:a16="http://schemas.microsoft.com/office/drawing/2014/main" id="{BE6E2E33-F7FF-0313-2F8A-4AA2CC33CCF4}"/>
                </a:ext>
              </a:extLst>
            </p:cNvPr>
            <p:cNvSpPr/>
            <p:nvPr/>
          </p:nvSpPr>
          <p:spPr>
            <a:xfrm rot="10800000">
              <a:off x="1279073" y="492466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6;p2">
              <a:extLst>
                <a:ext uri="{FF2B5EF4-FFF2-40B4-BE49-F238E27FC236}">
                  <a16:creationId xmlns:a16="http://schemas.microsoft.com/office/drawing/2014/main" id="{6272C871-15C1-3B2E-7633-FE6DFF826C8E}"/>
                </a:ext>
              </a:extLst>
            </p:cNvPr>
            <p:cNvSpPr/>
            <p:nvPr/>
          </p:nvSpPr>
          <p:spPr>
            <a:xfrm rot="10800000">
              <a:off x="1007422" y="492466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7;p2">
              <a:extLst>
                <a:ext uri="{FF2B5EF4-FFF2-40B4-BE49-F238E27FC236}">
                  <a16:creationId xmlns:a16="http://schemas.microsoft.com/office/drawing/2014/main" id="{B722698E-DD36-46D6-1191-94D12F86BF39}"/>
                </a:ext>
              </a:extLst>
            </p:cNvPr>
            <p:cNvSpPr/>
            <p:nvPr/>
          </p:nvSpPr>
          <p:spPr>
            <a:xfrm rot="10800000">
              <a:off x="1822373" y="46331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8;p2">
              <a:extLst>
                <a:ext uri="{FF2B5EF4-FFF2-40B4-BE49-F238E27FC236}">
                  <a16:creationId xmlns:a16="http://schemas.microsoft.com/office/drawing/2014/main" id="{FF686A0A-2DAC-8D9F-93C0-25E7507F2C73}"/>
                </a:ext>
              </a:extLst>
            </p:cNvPr>
            <p:cNvSpPr/>
            <p:nvPr/>
          </p:nvSpPr>
          <p:spPr>
            <a:xfrm rot="10800000">
              <a:off x="1550722" y="46331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9;p2">
              <a:extLst>
                <a:ext uri="{FF2B5EF4-FFF2-40B4-BE49-F238E27FC236}">
                  <a16:creationId xmlns:a16="http://schemas.microsoft.com/office/drawing/2014/main" id="{3707CB13-CBD7-609A-72FB-043ADD1D75F2}"/>
                </a:ext>
              </a:extLst>
            </p:cNvPr>
            <p:cNvSpPr/>
            <p:nvPr/>
          </p:nvSpPr>
          <p:spPr>
            <a:xfrm rot="10800000">
              <a:off x="1822373" y="492123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30;p2">
              <a:extLst>
                <a:ext uri="{FF2B5EF4-FFF2-40B4-BE49-F238E27FC236}">
                  <a16:creationId xmlns:a16="http://schemas.microsoft.com/office/drawing/2014/main" id="{7D5B4A7B-DE2A-CF4E-12C2-8EF8ADBB02D3}"/>
                </a:ext>
              </a:extLst>
            </p:cNvPr>
            <p:cNvSpPr/>
            <p:nvPr/>
          </p:nvSpPr>
          <p:spPr>
            <a:xfrm rot="10800000">
              <a:off x="1550722" y="492123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31;p2">
              <a:extLst>
                <a:ext uri="{FF2B5EF4-FFF2-40B4-BE49-F238E27FC236}">
                  <a16:creationId xmlns:a16="http://schemas.microsoft.com/office/drawing/2014/main" id="{73075817-DD15-770F-24AD-01ED4C559A20}"/>
                </a:ext>
              </a:extLst>
            </p:cNvPr>
            <p:cNvSpPr/>
            <p:nvPr/>
          </p:nvSpPr>
          <p:spPr>
            <a:xfrm rot="10800000">
              <a:off x="2365673" y="463746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32;p2">
              <a:extLst>
                <a:ext uri="{FF2B5EF4-FFF2-40B4-BE49-F238E27FC236}">
                  <a16:creationId xmlns:a16="http://schemas.microsoft.com/office/drawing/2014/main" id="{EA6EB6A1-27AC-90E8-4637-3F392301877F}"/>
                </a:ext>
              </a:extLst>
            </p:cNvPr>
            <p:cNvSpPr/>
            <p:nvPr/>
          </p:nvSpPr>
          <p:spPr>
            <a:xfrm rot="10800000">
              <a:off x="2094022" y="463746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33;p2">
              <a:extLst>
                <a:ext uri="{FF2B5EF4-FFF2-40B4-BE49-F238E27FC236}">
                  <a16:creationId xmlns:a16="http://schemas.microsoft.com/office/drawing/2014/main" id="{D47524CC-E75A-DE63-4AC8-3936DA39E49E}"/>
                </a:ext>
              </a:extLst>
            </p:cNvPr>
            <p:cNvSpPr/>
            <p:nvPr/>
          </p:nvSpPr>
          <p:spPr>
            <a:xfrm rot="10800000">
              <a:off x="2365673" y="492552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34;p2">
              <a:extLst>
                <a:ext uri="{FF2B5EF4-FFF2-40B4-BE49-F238E27FC236}">
                  <a16:creationId xmlns:a16="http://schemas.microsoft.com/office/drawing/2014/main" id="{5AC292BF-AD4B-FAA4-B617-8BAD1BC977F1}"/>
                </a:ext>
              </a:extLst>
            </p:cNvPr>
            <p:cNvSpPr/>
            <p:nvPr/>
          </p:nvSpPr>
          <p:spPr>
            <a:xfrm rot="10800000">
              <a:off x="2094022" y="492552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35;p2">
              <a:extLst>
                <a:ext uri="{FF2B5EF4-FFF2-40B4-BE49-F238E27FC236}">
                  <a16:creationId xmlns:a16="http://schemas.microsoft.com/office/drawing/2014/main" id="{FAC98128-4CDD-F535-3067-5AC3E47B1CD0}"/>
                </a:ext>
              </a:extLst>
            </p:cNvPr>
            <p:cNvSpPr/>
            <p:nvPr/>
          </p:nvSpPr>
          <p:spPr>
            <a:xfrm rot="10800000">
              <a:off x="2908973" y="463404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36;p2">
              <a:extLst>
                <a:ext uri="{FF2B5EF4-FFF2-40B4-BE49-F238E27FC236}">
                  <a16:creationId xmlns:a16="http://schemas.microsoft.com/office/drawing/2014/main" id="{C41B49A2-7707-CED4-9E8E-7E04CAAC7D25}"/>
                </a:ext>
              </a:extLst>
            </p:cNvPr>
            <p:cNvSpPr/>
            <p:nvPr/>
          </p:nvSpPr>
          <p:spPr>
            <a:xfrm rot="10800000">
              <a:off x="2637322" y="463404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37;p2">
              <a:extLst>
                <a:ext uri="{FF2B5EF4-FFF2-40B4-BE49-F238E27FC236}">
                  <a16:creationId xmlns:a16="http://schemas.microsoft.com/office/drawing/2014/main" id="{8D875020-40B2-684F-7EC3-9A2ED2883EFB}"/>
                </a:ext>
              </a:extLst>
            </p:cNvPr>
            <p:cNvSpPr/>
            <p:nvPr/>
          </p:nvSpPr>
          <p:spPr>
            <a:xfrm rot="10800000">
              <a:off x="2908973" y="492209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38;p2">
              <a:extLst>
                <a:ext uri="{FF2B5EF4-FFF2-40B4-BE49-F238E27FC236}">
                  <a16:creationId xmlns:a16="http://schemas.microsoft.com/office/drawing/2014/main" id="{AD6D3602-E0C7-36DF-D911-2AD0B9B5016A}"/>
                </a:ext>
              </a:extLst>
            </p:cNvPr>
            <p:cNvSpPr/>
            <p:nvPr/>
          </p:nvSpPr>
          <p:spPr>
            <a:xfrm rot="10800000">
              <a:off x="2637322" y="492209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39;p2">
              <a:extLst>
                <a:ext uri="{FF2B5EF4-FFF2-40B4-BE49-F238E27FC236}">
                  <a16:creationId xmlns:a16="http://schemas.microsoft.com/office/drawing/2014/main" id="{9C8E9AA8-B0D7-5A14-900B-24CA40EBF1C8}"/>
                </a:ext>
              </a:extLst>
            </p:cNvPr>
            <p:cNvSpPr/>
            <p:nvPr/>
          </p:nvSpPr>
          <p:spPr>
            <a:xfrm rot="10800000">
              <a:off x="3452273" y="463575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40;p2">
              <a:extLst>
                <a:ext uri="{FF2B5EF4-FFF2-40B4-BE49-F238E27FC236}">
                  <a16:creationId xmlns:a16="http://schemas.microsoft.com/office/drawing/2014/main" id="{A2C6B39F-0149-1CD5-CB16-C12461B99BA9}"/>
                </a:ext>
              </a:extLst>
            </p:cNvPr>
            <p:cNvSpPr/>
            <p:nvPr/>
          </p:nvSpPr>
          <p:spPr>
            <a:xfrm rot="10800000">
              <a:off x="3180622" y="463575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41;p2">
              <a:extLst>
                <a:ext uri="{FF2B5EF4-FFF2-40B4-BE49-F238E27FC236}">
                  <a16:creationId xmlns:a16="http://schemas.microsoft.com/office/drawing/2014/main" id="{B06A146E-BD43-DFA3-61DD-1C13B1BDDD81}"/>
                </a:ext>
              </a:extLst>
            </p:cNvPr>
            <p:cNvSpPr/>
            <p:nvPr/>
          </p:nvSpPr>
          <p:spPr>
            <a:xfrm rot="10800000">
              <a:off x="3452273" y="492381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42;p2">
              <a:extLst>
                <a:ext uri="{FF2B5EF4-FFF2-40B4-BE49-F238E27FC236}">
                  <a16:creationId xmlns:a16="http://schemas.microsoft.com/office/drawing/2014/main" id="{78BE0EE3-11B3-CCCA-5D32-938279C3923D}"/>
                </a:ext>
              </a:extLst>
            </p:cNvPr>
            <p:cNvSpPr/>
            <p:nvPr/>
          </p:nvSpPr>
          <p:spPr>
            <a:xfrm rot="10800000">
              <a:off x="3180622" y="492381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43;p2">
              <a:extLst>
                <a:ext uri="{FF2B5EF4-FFF2-40B4-BE49-F238E27FC236}">
                  <a16:creationId xmlns:a16="http://schemas.microsoft.com/office/drawing/2014/main" id="{E10F7280-C689-6AAD-EEE3-90FF1E45DD68}"/>
                </a:ext>
              </a:extLst>
            </p:cNvPr>
            <p:cNvSpPr/>
            <p:nvPr/>
          </p:nvSpPr>
          <p:spPr>
            <a:xfrm rot="10800000">
              <a:off x="3995573" y="463232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44;p2">
              <a:extLst>
                <a:ext uri="{FF2B5EF4-FFF2-40B4-BE49-F238E27FC236}">
                  <a16:creationId xmlns:a16="http://schemas.microsoft.com/office/drawing/2014/main" id="{E82147FB-D221-99CD-3853-57572C14323D}"/>
                </a:ext>
              </a:extLst>
            </p:cNvPr>
            <p:cNvSpPr/>
            <p:nvPr/>
          </p:nvSpPr>
          <p:spPr>
            <a:xfrm rot="10800000">
              <a:off x="3723922" y="463232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45;p2">
              <a:extLst>
                <a:ext uri="{FF2B5EF4-FFF2-40B4-BE49-F238E27FC236}">
                  <a16:creationId xmlns:a16="http://schemas.microsoft.com/office/drawing/2014/main" id="{7DDF230F-A41B-0174-2E7C-5AFEFD1007F5}"/>
                </a:ext>
              </a:extLst>
            </p:cNvPr>
            <p:cNvSpPr/>
            <p:nvPr/>
          </p:nvSpPr>
          <p:spPr>
            <a:xfrm rot="10800000">
              <a:off x="3995573" y="492038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46;p2">
              <a:extLst>
                <a:ext uri="{FF2B5EF4-FFF2-40B4-BE49-F238E27FC236}">
                  <a16:creationId xmlns:a16="http://schemas.microsoft.com/office/drawing/2014/main" id="{53C76299-0E4A-1A92-C277-5EF3E666F3AE}"/>
                </a:ext>
              </a:extLst>
            </p:cNvPr>
            <p:cNvSpPr/>
            <p:nvPr/>
          </p:nvSpPr>
          <p:spPr>
            <a:xfrm rot="10800000">
              <a:off x="3723922" y="492038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3493940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62EF79-C43E-FA01-8FBD-2686E544B8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A5B46-07C5-F226-F3F4-FBF0F1572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4130" y="158436"/>
            <a:ext cx="8803740" cy="1325563"/>
          </a:xfrm>
        </p:spPr>
        <p:txBody>
          <a:bodyPr/>
          <a:lstStyle/>
          <a:p>
            <a:pPr algn="ctr"/>
            <a:r>
              <a:rPr lang="en-US" dirty="0"/>
              <a:t>Regressions performed for each ratio</a:t>
            </a:r>
            <a:br>
              <a:rPr lang="en-US" dirty="0"/>
            </a:br>
            <a:r>
              <a:rPr lang="en-US" dirty="0"/>
              <a:t>Net profit margin</a:t>
            </a:r>
            <a:endParaRPr lang="bg-BG" dirty="0"/>
          </a:p>
        </p:txBody>
      </p:sp>
      <p:sp>
        <p:nvSpPr>
          <p:cNvPr id="5" name="Правоъгълник 4">
            <a:extLst>
              <a:ext uri="{FF2B5EF4-FFF2-40B4-BE49-F238E27FC236}">
                <a16:creationId xmlns:a16="http://schemas.microsoft.com/office/drawing/2014/main" id="{E56BB34A-F434-B1C1-B17B-AE639CDE89B1}"/>
              </a:ext>
            </a:extLst>
          </p:cNvPr>
          <p:cNvSpPr/>
          <p:nvPr/>
        </p:nvSpPr>
        <p:spPr>
          <a:xfrm>
            <a:off x="153909" y="144855"/>
            <a:ext cx="11832879" cy="655470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633C2492-AA98-6E65-BB19-2321B44A3A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8966587"/>
              </p:ext>
            </p:extLst>
          </p:nvPr>
        </p:nvGraphicFramePr>
        <p:xfrm>
          <a:off x="1674093" y="1470418"/>
          <a:ext cx="8157970" cy="1783056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3187905">
                  <a:extLst>
                    <a:ext uri="{9D8B030D-6E8A-4147-A177-3AD203B41FA5}">
                      <a16:colId xmlns:a16="http://schemas.microsoft.com/office/drawing/2014/main" val="777053001"/>
                    </a:ext>
                  </a:extLst>
                </a:gridCol>
                <a:gridCol w="1019262">
                  <a:extLst>
                    <a:ext uri="{9D8B030D-6E8A-4147-A177-3AD203B41FA5}">
                      <a16:colId xmlns:a16="http://schemas.microsoft.com/office/drawing/2014/main" val="3203889950"/>
                    </a:ext>
                  </a:extLst>
                </a:gridCol>
                <a:gridCol w="1147057">
                  <a:extLst>
                    <a:ext uri="{9D8B030D-6E8A-4147-A177-3AD203B41FA5}">
                      <a16:colId xmlns:a16="http://schemas.microsoft.com/office/drawing/2014/main" val="2127976290"/>
                    </a:ext>
                  </a:extLst>
                </a:gridCol>
                <a:gridCol w="636652">
                  <a:extLst>
                    <a:ext uri="{9D8B030D-6E8A-4147-A177-3AD203B41FA5}">
                      <a16:colId xmlns:a16="http://schemas.microsoft.com/office/drawing/2014/main" val="1120482389"/>
                    </a:ext>
                  </a:extLst>
                </a:gridCol>
                <a:gridCol w="893017">
                  <a:extLst>
                    <a:ext uri="{9D8B030D-6E8A-4147-A177-3AD203B41FA5}">
                      <a16:colId xmlns:a16="http://schemas.microsoft.com/office/drawing/2014/main" val="2256532341"/>
                    </a:ext>
                  </a:extLst>
                </a:gridCol>
                <a:gridCol w="1274077">
                  <a:extLst>
                    <a:ext uri="{9D8B030D-6E8A-4147-A177-3AD203B41FA5}">
                      <a16:colId xmlns:a16="http://schemas.microsoft.com/office/drawing/2014/main" val="2478155412"/>
                    </a:ext>
                  </a:extLst>
                </a:gridCol>
              </a:tblGrid>
              <a:tr h="296629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800" kern="0" dirty="0">
                          <a:effectLst/>
                        </a:rPr>
                        <a:t>Net profit margin</a:t>
                      </a:r>
                      <a:endParaRPr lang="bg-BG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1456684"/>
                  </a:ext>
                </a:extLst>
              </a:tr>
              <a:tr h="2966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bg-BG" sz="12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Coeff.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Std. Error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z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p-value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R - Squared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7086478"/>
                  </a:ext>
                </a:extLst>
              </a:tr>
              <a:tr h="2966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GPRI as per BlackRock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effectLst/>
                        </a:rPr>
                        <a:t>-0.06311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effectLst/>
                        </a:rPr>
                        <a:t>0.0125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effectLst/>
                        </a:rPr>
                        <a:t>-5.06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effectLst/>
                        </a:rPr>
                        <a:t> 0.00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0.0840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2799960"/>
                  </a:ext>
                </a:extLst>
              </a:tr>
              <a:tr h="2966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Constant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effectLst/>
                        </a:rPr>
                        <a:t> 0.18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effectLst/>
                        </a:rPr>
                        <a:t> 0.01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effectLst/>
                        </a:rPr>
                        <a:t>33.39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effectLst/>
                        </a:rPr>
                        <a:t> 0.00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4134294"/>
                  </a:ext>
                </a:extLst>
              </a:tr>
              <a:tr h="2966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GPRI as per Caldara and </a:t>
                      </a:r>
                      <a:r>
                        <a:rPr lang="en-GB" sz="1400" kern="0" dirty="0" err="1">
                          <a:effectLst/>
                        </a:rPr>
                        <a:t>Iacovello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effectLst/>
                        </a:rPr>
                        <a:t> 0.00034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effectLst/>
                        </a:rPr>
                        <a:t>0.0001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effectLst/>
                        </a:rPr>
                        <a:t> 2.78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effectLst/>
                        </a:rPr>
                        <a:t> 0.01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0.0269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6007691"/>
                  </a:ext>
                </a:extLst>
              </a:tr>
              <a:tr h="2966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Constant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effectLst/>
                        </a:rPr>
                        <a:t> 0.12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effectLst/>
                        </a:rPr>
                        <a:t> 0.01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effectLst/>
                        </a:rPr>
                        <a:t> 8.45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effectLst/>
                        </a:rPr>
                        <a:t> 0.00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3303490"/>
                  </a:ext>
                </a:extLst>
              </a:tr>
            </a:tbl>
          </a:graphicData>
        </a:graphic>
      </p:graphicFrame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5E8960E7-99BF-8C59-CD49-F79B245232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2028449"/>
              </p:ext>
            </p:extLst>
          </p:nvPr>
        </p:nvGraphicFramePr>
        <p:xfrm>
          <a:off x="968912" y="3388601"/>
          <a:ext cx="9732285" cy="2994592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3801914">
                  <a:extLst>
                    <a:ext uri="{9D8B030D-6E8A-4147-A177-3AD203B41FA5}">
                      <a16:colId xmlns:a16="http://schemas.microsoft.com/office/drawing/2014/main" val="527901254"/>
                    </a:ext>
                  </a:extLst>
                </a:gridCol>
                <a:gridCol w="1215744">
                  <a:extLst>
                    <a:ext uri="{9D8B030D-6E8A-4147-A177-3AD203B41FA5}">
                      <a16:colId xmlns:a16="http://schemas.microsoft.com/office/drawing/2014/main" val="159054751"/>
                    </a:ext>
                  </a:extLst>
                </a:gridCol>
                <a:gridCol w="1368617">
                  <a:extLst>
                    <a:ext uri="{9D8B030D-6E8A-4147-A177-3AD203B41FA5}">
                      <a16:colId xmlns:a16="http://schemas.microsoft.com/office/drawing/2014/main" val="4152511244"/>
                    </a:ext>
                  </a:extLst>
                </a:gridCol>
                <a:gridCol w="758935">
                  <a:extLst>
                    <a:ext uri="{9D8B030D-6E8A-4147-A177-3AD203B41FA5}">
                      <a16:colId xmlns:a16="http://schemas.microsoft.com/office/drawing/2014/main" val="4061303089"/>
                    </a:ext>
                  </a:extLst>
                </a:gridCol>
                <a:gridCol w="1064681">
                  <a:extLst>
                    <a:ext uri="{9D8B030D-6E8A-4147-A177-3AD203B41FA5}">
                      <a16:colId xmlns:a16="http://schemas.microsoft.com/office/drawing/2014/main" val="1108526023"/>
                    </a:ext>
                  </a:extLst>
                </a:gridCol>
                <a:gridCol w="1522394">
                  <a:extLst>
                    <a:ext uri="{9D8B030D-6E8A-4147-A177-3AD203B41FA5}">
                      <a16:colId xmlns:a16="http://schemas.microsoft.com/office/drawing/2014/main" val="409740221"/>
                    </a:ext>
                  </a:extLst>
                </a:gridCol>
              </a:tblGrid>
              <a:tr h="299409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800" kern="0" dirty="0">
                          <a:effectLst/>
                        </a:rPr>
                        <a:t>Net profit margin</a:t>
                      </a:r>
                      <a:endParaRPr lang="bg-BG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173741"/>
                  </a:ext>
                </a:extLst>
              </a:tr>
              <a:tr h="2994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bg-BG" sz="12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Coeff.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Std. Error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z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p-value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R - Squared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0442809"/>
                  </a:ext>
                </a:extLst>
              </a:tr>
              <a:tr h="2994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GPRI as per BlackRock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 -0.003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 0.02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 -2.25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 0.025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0.1754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7484406"/>
                  </a:ext>
                </a:extLst>
              </a:tr>
              <a:tr h="2994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Company size (market cap)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0.00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0.00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5.37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0.00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0437341"/>
                  </a:ext>
                </a:extLst>
              </a:tr>
              <a:tr h="2994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Inflation rate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0.387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0.17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2.22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0.027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6047415"/>
                  </a:ext>
                </a:extLst>
              </a:tr>
              <a:tr h="2994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Constant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0.13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0.02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7.39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0.00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679750"/>
                  </a:ext>
                </a:extLst>
              </a:tr>
              <a:tr h="2994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GPRI as per Caldara and </a:t>
                      </a:r>
                      <a:r>
                        <a:rPr lang="en-GB" sz="1400" kern="0" dirty="0" err="1">
                          <a:effectLst/>
                        </a:rPr>
                        <a:t>Iacovello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-0.00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 0.00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-0.79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 0.432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0.1624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2751510"/>
                  </a:ext>
                </a:extLst>
              </a:tr>
              <a:tr h="2994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Company size (market cap)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0.00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0.00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5.86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0.00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3070311"/>
                  </a:ext>
                </a:extLst>
              </a:tr>
              <a:tr h="2994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Inflation rate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0.719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0.21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3.53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0.00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0850016"/>
                  </a:ext>
                </a:extLst>
              </a:tr>
              <a:tr h="2994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Constant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0.13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0.02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6.18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0.00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8484857"/>
                  </a:ext>
                </a:extLst>
              </a:tr>
            </a:tbl>
          </a:graphicData>
        </a:graphic>
      </p:graphicFrame>
      <p:grpSp>
        <p:nvGrpSpPr>
          <p:cNvPr id="39" name="Google Shape;14;p2">
            <a:extLst>
              <a:ext uri="{FF2B5EF4-FFF2-40B4-BE49-F238E27FC236}">
                <a16:creationId xmlns:a16="http://schemas.microsoft.com/office/drawing/2014/main" id="{19C600AA-AECC-4AEE-1DC5-4F65F09ABB35}"/>
              </a:ext>
            </a:extLst>
          </p:cNvPr>
          <p:cNvGrpSpPr/>
          <p:nvPr/>
        </p:nvGrpSpPr>
        <p:grpSpPr>
          <a:xfrm rot="10800000">
            <a:off x="273934" y="922460"/>
            <a:ext cx="3778313" cy="355428"/>
            <a:chOff x="-79178" y="4632327"/>
            <a:chExt cx="4182751" cy="402045"/>
          </a:xfrm>
          <a:solidFill>
            <a:schemeClr val="bg1">
              <a:lumMod val="65000"/>
            </a:schemeClr>
          </a:solidFill>
        </p:grpSpPr>
        <p:sp>
          <p:nvSpPr>
            <p:cNvPr id="40" name="Google Shape;15;p2">
              <a:extLst>
                <a:ext uri="{FF2B5EF4-FFF2-40B4-BE49-F238E27FC236}">
                  <a16:creationId xmlns:a16="http://schemas.microsoft.com/office/drawing/2014/main" id="{90294041-C2E4-821E-37D7-AC02171D286B}"/>
                </a:ext>
              </a:extLst>
            </p:cNvPr>
            <p:cNvSpPr/>
            <p:nvPr/>
          </p:nvSpPr>
          <p:spPr>
            <a:xfrm rot="10800000">
              <a:off x="192473" y="463831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6;p2">
              <a:extLst>
                <a:ext uri="{FF2B5EF4-FFF2-40B4-BE49-F238E27FC236}">
                  <a16:creationId xmlns:a16="http://schemas.microsoft.com/office/drawing/2014/main" id="{02307372-94BE-5A8A-ABEA-7A45E2699FE2}"/>
                </a:ext>
              </a:extLst>
            </p:cNvPr>
            <p:cNvSpPr/>
            <p:nvPr/>
          </p:nvSpPr>
          <p:spPr>
            <a:xfrm rot="10800000">
              <a:off x="-79178" y="463831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7;p2">
              <a:extLst>
                <a:ext uri="{FF2B5EF4-FFF2-40B4-BE49-F238E27FC236}">
                  <a16:creationId xmlns:a16="http://schemas.microsoft.com/office/drawing/2014/main" id="{55FBD587-53CD-9BB5-1D44-25FFA5BEB617}"/>
                </a:ext>
              </a:extLst>
            </p:cNvPr>
            <p:cNvSpPr/>
            <p:nvPr/>
          </p:nvSpPr>
          <p:spPr>
            <a:xfrm rot="10800000">
              <a:off x="192473" y="492637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8;p2">
              <a:extLst>
                <a:ext uri="{FF2B5EF4-FFF2-40B4-BE49-F238E27FC236}">
                  <a16:creationId xmlns:a16="http://schemas.microsoft.com/office/drawing/2014/main" id="{D3026285-CB02-68E8-DCA2-5E8D508D2FC8}"/>
                </a:ext>
              </a:extLst>
            </p:cNvPr>
            <p:cNvSpPr/>
            <p:nvPr/>
          </p:nvSpPr>
          <p:spPr>
            <a:xfrm rot="10800000">
              <a:off x="-79178" y="492637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9;p2">
              <a:extLst>
                <a:ext uri="{FF2B5EF4-FFF2-40B4-BE49-F238E27FC236}">
                  <a16:creationId xmlns:a16="http://schemas.microsoft.com/office/drawing/2014/main" id="{7179EBE2-10B9-FFC3-0C24-E8DE3E8E3214}"/>
                </a:ext>
              </a:extLst>
            </p:cNvPr>
            <p:cNvSpPr/>
            <p:nvPr/>
          </p:nvSpPr>
          <p:spPr>
            <a:xfrm rot="10800000">
              <a:off x="735773" y="463489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0;p2">
              <a:extLst>
                <a:ext uri="{FF2B5EF4-FFF2-40B4-BE49-F238E27FC236}">
                  <a16:creationId xmlns:a16="http://schemas.microsoft.com/office/drawing/2014/main" id="{83106934-E3B3-FF62-82D1-96BA584586B6}"/>
                </a:ext>
              </a:extLst>
            </p:cNvPr>
            <p:cNvSpPr/>
            <p:nvPr/>
          </p:nvSpPr>
          <p:spPr>
            <a:xfrm rot="10800000">
              <a:off x="464122" y="463489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1;p2">
              <a:extLst>
                <a:ext uri="{FF2B5EF4-FFF2-40B4-BE49-F238E27FC236}">
                  <a16:creationId xmlns:a16="http://schemas.microsoft.com/office/drawing/2014/main" id="{952C31E1-2558-4233-4C2C-3B5CBE4A4340}"/>
                </a:ext>
              </a:extLst>
            </p:cNvPr>
            <p:cNvSpPr/>
            <p:nvPr/>
          </p:nvSpPr>
          <p:spPr>
            <a:xfrm rot="10800000">
              <a:off x="735773" y="492294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2;p2">
              <a:extLst>
                <a:ext uri="{FF2B5EF4-FFF2-40B4-BE49-F238E27FC236}">
                  <a16:creationId xmlns:a16="http://schemas.microsoft.com/office/drawing/2014/main" id="{9F8AB990-C09D-D2A6-4350-50FE217142B5}"/>
                </a:ext>
              </a:extLst>
            </p:cNvPr>
            <p:cNvSpPr/>
            <p:nvPr/>
          </p:nvSpPr>
          <p:spPr>
            <a:xfrm rot="10800000">
              <a:off x="464122" y="492294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3;p2">
              <a:extLst>
                <a:ext uri="{FF2B5EF4-FFF2-40B4-BE49-F238E27FC236}">
                  <a16:creationId xmlns:a16="http://schemas.microsoft.com/office/drawing/2014/main" id="{4F0220C3-77A4-1B60-4E93-7C1152990202}"/>
                </a:ext>
              </a:extLst>
            </p:cNvPr>
            <p:cNvSpPr/>
            <p:nvPr/>
          </p:nvSpPr>
          <p:spPr>
            <a:xfrm rot="10800000">
              <a:off x="1279073" y="463660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4;p2">
              <a:extLst>
                <a:ext uri="{FF2B5EF4-FFF2-40B4-BE49-F238E27FC236}">
                  <a16:creationId xmlns:a16="http://schemas.microsoft.com/office/drawing/2014/main" id="{4AC64332-D200-C764-A4DA-F2C7BDCDFFF3}"/>
                </a:ext>
              </a:extLst>
            </p:cNvPr>
            <p:cNvSpPr/>
            <p:nvPr/>
          </p:nvSpPr>
          <p:spPr>
            <a:xfrm rot="10800000">
              <a:off x="1007422" y="463660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5;p2">
              <a:extLst>
                <a:ext uri="{FF2B5EF4-FFF2-40B4-BE49-F238E27FC236}">
                  <a16:creationId xmlns:a16="http://schemas.microsoft.com/office/drawing/2014/main" id="{EDEE84E2-6ACA-2780-36B6-85783C00ECE1}"/>
                </a:ext>
              </a:extLst>
            </p:cNvPr>
            <p:cNvSpPr/>
            <p:nvPr/>
          </p:nvSpPr>
          <p:spPr>
            <a:xfrm rot="10800000">
              <a:off x="1279073" y="492466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6;p2">
              <a:extLst>
                <a:ext uri="{FF2B5EF4-FFF2-40B4-BE49-F238E27FC236}">
                  <a16:creationId xmlns:a16="http://schemas.microsoft.com/office/drawing/2014/main" id="{0C731E07-E005-AE6B-E66E-9DA729E0F9B4}"/>
                </a:ext>
              </a:extLst>
            </p:cNvPr>
            <p:cNvSpPr/>
            <p:nvPr/>
          </p:nvSpPr>
          <p:spPr>
            <a:xfrm rot="10800000">
              <a:off x="1007422" y="492466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7;p2">
              <a:extLst>
                <a:ext uri="{FF2B5EF4-FFF2-40B4-BE49-F238E27FC236}">
                  <a16:creationId xmlns:a16="http://schemas.microsoft.com/office/drawing/2014/main" id="{C879F372-4FDF-EC8E-604A-05F417B62508}"/>
                </a:ext>
              </a:extLst>
            </p:cNvPr>
            <p:cNvSpPr/>
            <p:nvPr/>
          </p:nvSpPr>
          <p:spPr>
            <a:xfrm rot="10800000">
              <a:off x="1822373" y="46331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8;p2">
              <a:extLst>
                <a:ext uri="{FF2B5EF4-FFF2-40B4-BE49-F238E27FC236}">
                  <a16:creationId xmlns:a16="http://schemas.microsoft.com/office/drawing/2014/main" id="{E421D76A-A652-522A-A252-1A7AAE9761EC}"/>
                </a:ext>
              </a:extLst>
            </p:cNvPr>
            <p:cNvSpPr/>
            <p:nvPr/>
          </p:nvSpPr>
          <p:spPr>
            <a:xfrm rot="10800000">
              <a:off x="1550722" y="46331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9;p2">
              <a:extLst>
                <a:ext uri="{FF2B5EF4-FFF2-40B4-BE49-F238E27FC236}">
                  <a16:creationId xmlns:a16="http://schemas.microsoft.com/office/drawing/2014/main" id="{9C573843-1D38-5F88-3106-BA3C307A0058}"/>
                </a:ext>
              </a:extLst>
            </p:cNvPr>
            <p:cNvSpPr/>
            <p:nvPr/>
          </p:nvSpPr>
          <p:spPr>
            <a:xfrm rot="10800000">
              <a:off x="1822373" y="492123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30;p2">
              <a:extLst>
                <a:ext uri="{FF2B5EF4-FFF2-40B4-BE49-F238E27FC236}">
                  <a16:creationId xmlns:a16="http://schemas.microsoft.com/office/drawing/2014/main" id="{6F3F84BA-6DDF-D133-7D2B-F41A68949E45}"/>
                </a:ext>
              </a:extLst>
            </p:cNvPr>
            <p:cNvSpPr/>
            <p:nvPr/>
          </p:nvSpPr>
          <p:spPr>
            <a:xfrm rot="10800000">
              <a:off x="1550722" y="492123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31;p2">
              <a:extLst>
                <a:ext uri="{FF2B5EF4-FFF2-40B4-BE49-F238E27FC236}">
                  <a16:creationId xmlns:a16="http://schemas.microsoft.com/office/drawing/2014/main" id="{6622B15B-7BEB-D857-A2F7-A9F935A573B5}"/>
                </a:ext>
              </a:extLst>
            </p:cNvPr>
            <p:cNvSpPr/>
            <p:nvPr/>
          </p:nvSpPr>
          <p:spPr>
            <a:xfrm rot="10800000">
              <a:off x="2365673" y="463746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32;p2">
              <a:extLst>
                <a:ext uri="{FF2B5EF4-FFF2-40B4-BE49-F238E27FC236}">
                  <a16:creationId xmlns:a16="http://schemas.microsoft.com/office/drawing/2014/main" id="{92E57715-F812-E52A-FFDB-8CD4D595ACB7}"/>
                </a:ext>
              </a:extLst>
            </p:cNvPr>
            <p:cNvSpPr/>
            <p:nvPr/>
          </p:nvSpPr>
          <p:spPr>
            <a:xfrm rot="10800000">
              <a:off x="2094022" y="463746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33;p2">
              <a:extLst>
                <a:ext uri="{FF2B5EF4-FFF2-40B4-BE49-F238E27FC236}">
                  <a16:creationId xmlns:a16="http://schemas.microsoft.com/office/drawing/2014/main" id="{3E44250F-D64E-7460-F9F4-86FC8B9F2432}"/>
                </a:ext>
              </a:extLst>
            </p:cNvPr>
            <p:cNvSpPr/>
            <p:nvPr/>
          </p:nvSpPr>
          <p:spPr>
            <a:xfrm rot="10800000">
              <a:off x="2365673" y="492552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34;p2">
              <a:extLst>
                <a:ext uri="{FF2B5EF4-FFF2-40B4-BE49-F238E27FC236}">
                  <a16:creationId xmlns:a16="http://schemas.microsoft.com/office/drawing/2014/main" id="{9C7876AA-E4AF-344B-E9A2-6E57D909E089}"/>
                </a:ext>
              </a:extLst>
            </p:cNvPr>
            <p:cNvSpPr/>
            <p:nvPr/>
          </p:nvSpPr>
          <p:spPr>
            <a:xfrm rot="10800000">
              <a:off x="2094022" y="492552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35;p2">
              <a:extLst>
                <a:ext uri="{FF2B5EF4-FFF2-40B4-BE49-F238E27FC236}">
                  <a16:creationId xmlns:a16="http://schemas.microsoft.com/office/drawing/2014/main" id="{F4F25B96-67E9-1F40-7A79-35ED5BC7E162}"/>
                </a:ext>
              </a:extLst>
            </p:cNvPr>
            <p:cNvSpPr/>
            <p:nvPr/>
          </p:nvSpPr>
          <p:spPr>
            <a:xfrm rot="10800000">
              <a:off x="2908973" y="463404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36;p2">
              <a:extLst>
                <a:ext uri="{FF2B5EF4-FFF2-40B4-BE49-F238E27FC236}">
                  <a16:creationId xmlns:a16="http://schemas.microsoft.com/office/drawing/2014/main" id="{AA495571-0F64-2F34-544D-B5D32624712D}"/>
                </a:ext>
              </a:extLst>
            </p:cNvPr>
            <p:cNvSpPr/>
            <p:nvPr/>
          </p:nvSpPr>
          <p:spPr>
            <a:xfrm rot="10800000">
              <a:off x="2637322" y="463404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37;p2">
              <a:extLst>
                <a:ext uri="{FF2B5EF4-FFF2-40B4-BE49-F238E27FC236}">
                  <a16:creationId xmlns:a16="http://schemas.microsoft.com/office/drawing/2014/main" id="{A592D488-2371-5B72-39AE-05D97D4AB8B9}"/>
                </a:ext>
              </a:extLst>
            </p:cNvPr>
            <p:cNvSpPr/>
            <p:nvPr/>
          </p:nvSpPr>
          <p:spPr>
            <a:xfrm rot="10800000">
              <a:off x="2908973" y="492209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38;p2">
              <a:extLst>
                <a:ext uri="{FF2B5EF4-FFF2-40B4-BE49-F238E27FC236}">
                  <a16:creationId xmlns:a16="http://schemas.microsoft.com/office/drawing/2014/main" id="{CD34B049-5085-31CB-EB3E-34AD6EC07CAC}"/>
                </a:ext>
              </a:extLst>
            </p:cNvPr>
            <p:cNvSpPr/>
            <p:nvPr/>
          </p:nvSpPr>
          <p:spPr>
            <a:xfrm rot="10800000">
              <a:off x="2637322" y="492209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39;p2">
              <a:extLst>
                <a:ext uri="{FF2B5EF4-FFF2-40B4-BE49-F238E27FC236}">
                  <a16:creationId xmlns:a16="http://schemas.microsoft.com/office/drawing/2014/main" id="{CBAE0AA6-ADFF-BAA9-177D-8BC8BB2BB348}"/>
                </a:ext>
              </a:extLst>
            </p:cNvPr>
            <p:cNvSpPr/>
            <p:nvPr/>
          </p:nvSpPr>
          <p:spPr>
            <a:xfrm rot="10800000">
              <a:off x="3452273" y="463575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40;p2">
              <a:extLst>
                <a:ext uri="{FF2B5EF4-FFF2-40B4-BE49-F238E27FC236}">
                  <a16:creationId xmlns:a16="http://schemas.microsoft.com/office/drawing/2014/main" id="{8C1856DD-3132-D498-D398-E57E77C47036}"/>
                </a:ext>
              </a:extLst>
            </p:cNvPr>
            <p:cNvSpPr/>
            <p:nvPr/>
          </p:nvSpPr>
          <p:spPr>
            <a:xfrm rot="10800000">
              <a:off x="3180622" y="463575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41;p2">
              <a:extLst>
                <a:ext uri="{FF2B5EF4-FFF2-40B4-BE49-F238E27FC236}">
                  <a16:creationId xmlns:a16="http://schemas.microsoft.com/office/drawing/2014/main" id="{3CF3EF0F-DD07-E2FB-C981-88517318339B}"/>
                </a:ext>
              </a:extLst>
            </p:cNvPr>
            <p:cNvSpPr/>
            <p:nvPr/>
          </p:nvSpPr>
          <p:spPr>
            <a:xfrm rot="10800000">
              <a:off x="3452273" y="492381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42;p2">
              <a:extLst>
                <a:ext uri="{FF2B5EF4-FFF2-40B4-BE49-F238E27FC236}">
                  <a16:creationId xmlns:a16="http://schemas.microsoft.com/office/drawing/2014/main" id="{255B1C9D-A80B-40AE-5886-BD32688B8A24}"/>
                </a:ext>
              </a:extLst>
            </p:cNvPr>
            <p:cNvSpPr/>
            <p:nvPr/>
          </p:nvSpPr>
          <p:spPr>
            <a:xfrm rot="10800000">
              <a:off x="3180622" y="492381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43;p2">
              <a:extLst>
                <a:ext uri="{FF2B5EF4-FFF2-40B4-BE49-F238E27FC236}">
                  <a16:creationId xmlns:a16="http://schemas.microsoft.com/office/drawing/2014/main" id="{48EEA1A1-5486-FB95-8629-B9766F13D058}"/>
                </a:ext>
              </a:extLst>
            </p:cNvPr>
            <p:cNvSpPr/>
            <p:nvPr/>
          </p:nvSpPr>
          <p:spPr>
            <a:xfrm rot="10800000">
              <a:off x="3995573" y="463232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44;p2">
              <a:extLst>
                <a:ext uri="{FF2B5EF4-FFF2-40B4-BE49-F238E27FC236}">
                  <a16:creationId xmlns:a16="http://schemas.microsoft.com/office/drawing/2014/main" id="{6C56D8D4-3978-5EB0-8775-537C13E13047}"/>
                </a:ext>
              </a:extLst>
            </p:cNvPr>
            <p:cNvSpPr/>
            <p:nvPr/>
          </p:nvSpPr>
          <p:spPr>
            <a:xfrm rot="10800000">
              <a:off x="3723922" y="463232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45;p2">
              <a:extLst>
                <a:ext uri="{FF2B5EF4-FFF2-40B4-BE49-F238E27FC236}">
                  <a16:creationId xmlns:a16="http://schemas.microsoft.com/office/drawing/2014/main" id="{C1B6EA33-4065-DF74-9FC1-5098DB137076}"/>
                </a:ext>
              </a:extLst>
            </p:cNvPr>
            <p:cNvSpPr/>
            <p:nvPr/>
          </p:nvSpPr>
          <p:spPr>
            <a:xfrm rot="10800000">
              <a:off x="3995573" y="492038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46;p2">
              <a:extLst>
                <a:ext uri="{FF2B5EF4-FFF2-40B4-BE49-F238E27FC236}">
                  <a16:creationId xmlns:a16="http://schemas.microsoft.com/office/drawing/2014/main" id="{679B44AC-A5E9-A1E6-3837-F003CE59C8B3}"/>
                </a:ext>
              </a:extLst>
            </p:cNvPr>
            <p:cNvSpPr/>
            <p:nvPr/>
          </p:nvSpPr>
          <p:spPr>
            <a:xfrm rot="10800000">
              <a:off x="3723922" y="492038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" name="Google Shape;14;p2">
            <a:extLst>
              <a:ext uri="{FF2B5EF4-FFF2-40B4-BE49-F238E27FC236}">
                <a16:creationId xmlns:a16="http://schemas.microsoft.com/office/drawing/2014/main" id="{8E87CA68-27A0-F75B-363A-CD11844A55F1}"/>
              </a:ext>
            </a:extLst>
          </p:cNvPr>
          <p:cNvGrpSpPr/>
          <p:nvPr/>
        </p:nvGrpSpPr>
        <p:grpSpPr>
          <a:xfrm rot="10800000">
            <a:off x="8163543" y="956459"/>
            <a:ext cx="3778313" cy="355428"/>
            <a:chOff x="-79178" y="4632327"/>
            <a:chExt cx="4182751" cy="402045"/>
          </a:xfrm>
          <a:solidFill>
            <a:schemeClr val="bg1">
              <a:lumMod val="65000"/>
            </a:schemeClr>
          </a:solidFill>
        </p:grpSpPr>
        <p:sp>
          <p:nvSpPr>
            <p:cNvPr id="73" name="Google Shape;15;p2">
              <a:extLst>
                <a:ext uri="{FF2B5EF4-FFF2-40B4-BE49-F238E27FC236}">
                  <a16:creationId xmlns:a16="http://schemas.microsoft.com/office/drawing/2014/main" id="{6792AFFF-B5C1-BFED-5F2D-1F077A6D8726}"/>
                </a:ext>
              </a:extLst>
            </p:cNvPr>
            <p:cNvSpPr/>
            <p:nvPr/>
          </p:nvSpPr>
          <p:spPr>
            <a:xfrm rot="10800000">
              <a:off x="192473" y="463831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16;p2">
              <a:extLst>
                <a:ext uri="{FF2B5EF4-FFF2-40B4-BE49-F238E27FC236}">
                  <a16:creationId xmlns:a16="http://schemas.microsoft.com/office/drawing/2014/main" id="{701C971E-38CA-CE89-D503-2A6E461F3B0F}"/>
                </a:ext>
              </a:extLst>
            </p:cNvPr>
            <p:cNvSpPr/>
            <p:nvPr/>
          </p:nvSpPr>
          <p:spPr>
            <a:xfrm rot="10800000">
              <a:off x="-79178" y="463831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17;p2">
              <a:extLst>
                <a:ext uri="{FF2B5EF4-FFF2-40B4-BE49-F238E27FC236}">
                  <a16:creationId xmlns:a16="http://schemas.microsoft.com/office/drawing/2014/main" id="{7DF6241F-8257-810A-7D77-37381E3943A3}"/>
                </a:ext>
              </a:extLst>
            </p:cNvPr>
            <p:cNvSpPr/>
            <p:nvPr/>
          </p:nvSpPr>
          <p:spPr>
            <a:xfrm rot="10800000">
              <a:off x="192473" y="492637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8;p2">
              <a:extLst>
                <a:ext uri="{FF2B5EF4-FFF2-40B4-BE49-F238E27FC236}">
                  <a16:creationId xmlns:a16="http://schemas.microsoft.com/office/drawing/2014/main" id="{6ABC4074-B952-D9B3-CCCE-D5F0429C536E}"/>
                </a:ext>
              </a:extLst>
            </p:cNvPr>
            <p:cNvSpPr/>
            <p:nvPr/>
          </p:nvSpPr>
          <p:spPr>
            <a:xfrm rot="10800000">
              <a:off x="-79178" y="492637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9;p2">
              <a:extLst>
                <a:ext uri="{FF2B5EF4-FFF2-40B4-BE49-F238E27FC236}">
                  <a16:creationId xmlns:a16="http://schemas.microsoft.com/office/drawing/2014/main" id="{7407FB14-9ACC-F495-29C1-779912128FCC}"/>
                </a:ext>
              </a:extLst>
            </p:cNvPr>
            <p:cNvSpPr/>
            <p:nvPr/>
          </p:nvSpPr>
          <p:spPr>
            <a:xfrm rot="10800000">
              <a:off x="735773" y="463489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20;p2">
              <a:extLst>
                <a:ext uri="{FF2B5EF4-FFF2-40B4-BE49-F238E27FC236}">
                  <a16:creationId xmlns:a16="http://schemas.microsoft.com/office/drawing/2014/main" id="{7C6157A7-8886-E5AD-0259-D6574F78B428}"/>
                </a:ext>
              </a:extLst>
            </p:cNvPr>
            <p:cNvSpPr/>
            <p:nvPr/>
          </p:nvSpPr>
          <p:spPr>
            <a:xfrm rot="10800000">
              <a:off x="464122" y="463489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21;p2">
              <a:extLst>
                <a:ext uri="{FF2B5EF4-FFF2-40B4-BE49-F238E27FC236}">
                  <a16:creationId xmlns:a16="http://schemas.microsoft.com/office/drawing/2014/main" id="{89BD1DD2-A363-2BB5-CEB6-6501BD9B71C6}"/>
                </a:ext>
              </a:extLst>
            </p:cNvPr>
            <p:cNvSpPr/>
            <p:nvPr/>
          </p:nvSpPr>
          <p:spPr>
            <a:xfrm rot="10800000">
              <a:off x="735773" y="492294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22;p2">
              <a:extLst>
                <a:ext uri="{FF2B5EF4-FFF2-40B4-BE49-F238E27FC236}">
                  <a16:creationId xmlns:a16="http://schemas.microsoft.com/office/drawing/2014/main" id="{3F79C200-6E2E-340F-7CFD-8F7CD86E0DC0}"/>
                </a:ext>
              </a:extLst>
            </p:cNvPr>
            <p:cNvSpPr/>
            <p:nvPr/>
          </p:nvSpPr>
          <p:spPr>
            <a:xfrm rot="10800000">
              <a:off x="464122" y="492294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23;p2">
              <a:extLst>
                <a:ext uri="{FF2B5EF4-FFF2-40B4-BE49-F238E27FC236}">
                  <a16:creationId xmlns:a16="http://schemas.microsoft.com/office/drawing/2014/main" id="{3B11244C-3C66-31AE-D05D-66A22A43894E}"/>
                </a:ext>
              </a:extLst>
            </p:cNvPr>
            <p:cNvSpPr/>
            <p:nvPr/>
          </p:nvSpPr>
          <p:spPr>
            <a:xfrm rot="10800000">
              <a:off x="1279073" y="463660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24;p2">
              <a:extLst>
                <a:ext uri="{FF2B5EF4-FFF2-40B4-BE49-F238E27FC236}">
                  <a16:creationId xmlns:a16="http://schemas.microsoft.com/office/drawing/2014/main" id="{6E430DE4-DC96-505E-5428-5CD9BD07A3AC}"/>
                </a:ext>
              </a:extLst>
            </p:cNvPr>
            <p:cNvSpPr/>
            <p:nvPr/>
          </p:nvSpPr>
          <p:spPr>
            <a:xfrm rot="10800000">
              <a:off x="1007422" y="463660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25;p2">
              <a:extLst>
                <a:ext uri="{FF2B5EF4-FFF2-40B4-BE49-F238E27FC236}">
                  <a16:creationId xmlns:a16="http://schemas.microsoft.com/office/drawing/2014/main" id="{8FD6B1AE-3734-1FE6-AD71-B8C7B5927B9F}"/>
                </a:ext>
              </a:extLst>
            </p:cNvPr>
            <p:cNvSpPr/>
            <p:nvPr/>
          </p:nvSpPr>
          <p:spPr>
            <a:xfrm rot="10800000">
              <a:off x="1279073" y="492466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26;p2">
              <a:extLst>
                <a:ext uri="{FF2B5EF4-FFF2-40B4-BE49-F238E27FC236}">
                  <a16:creationId xmlns:a16="http://schemas.microsoft.com/office/drawing/2014/main" id="{C4467173-781C-46B2-077F-2124F827F9A9}"/>
                </a:ext>
              </a:extLst>
            </p:cNvPr>
            <p:cNvSpPr/>
            <p:nvPr/>
          </p:nvSpPr>
          <p:spPr>
            <a:xfrm rot="10800000">
              <a:off x="1007422" y="492466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27;p2">
              <a:extLst>
                <a:ext uri="{FF2B5EF4-FFF2-40B4-BE49-F238E27FC236}">
                  <a16:creationId xmlns:a16="http://schemas.microsoft.com/office/drawing/2014/main" id="{F12A0704-8125-52DC-7677-2B4E549E9CB3}"/>
                </a:ext>
              </a:extLst>
            </p:cNvPr>
            <p:cNvSpPr/>
            <p:nvPr/>
          </p:nvSpPr>
          <p:spPr>
            <a:xfrm rot="10800000">
              <a:off x="1822373" y="46331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28;p2">
              <a:extLst>
                <a:ext uri="{FF2B5EF4-FFF2-40B4-BE49-F238E27FC236}">
                  <a16:creationId xmlns:a16="http://schemas.microsoft.com/office/drawing/2014/main" id="{6DA5CD8C-CFEE-3EA9-B802-595BA48F8E13}"/>
                </a:ext>
              </a:extLst>
            </p:cNvPr>
            <p:cNvSpPr/>
            <p:nvPr/>
          </p:nvSpPr>
          <p:spPr>
            <a:xfrm rot="10800000">
              <a:off x="1550722" y="46331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29;p2">
              <a:extLst>
                <a:ext uri="{FF2B5EF4-FFF2-40B4-BE49-F238E27FC236}">
                  <a16:creationId xmlns:a16="http://schemas.microsoft.com/office/drawing/2014/main" id="{1C89F9E8-E6FA-A5F2-34C7-7F9117DD82EA}"/>
                </a:ext>
              </a:extLst>
            </p:cNvPr>
            <p:cNvSpPr/>
            <p:nvPr/>
          </p:nvSpPr>
          <p:spPr>
            <a:xfrm rot="10800000">
              <a:off x="1822373" y="492123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30;p2">
              <a:extLst>
                <a:ext uri="{FF2B5EF4-FFF2-40B4-BE49-F238E27FC236}">
                  <a16:creationId xmlns:a16="http://schemas.microsoft.com/office/drawing/2014/main" id="{6FB415EA-3532-756A-A024-FC1CCD883C86}"/>
                </a:ext>
              </a:extLst>
            </p:cNvPr>
            <p:cNvSpPr/>
            <p:nvPr/>
          </p:nvSpPr>
          <p:spPr>
            <a:xfrm rot="10800000">
              <a:off x="1550722" y="492123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31;p2">
              <a:extLst>
                <a:ext uri="{FF2B5EF4-FFF2-40B4-BE49-F238E27FC236}">
                  <a16:creationId xmlns:a16="http://schemas.microsoft.com/office/drawing/2014/main" id="{1EAC8041-EB09-7D29-04A9-2DF6E52CC418}"/>
                </a:ext>
              </a:extLst>
            </p:cNvPr>
            <p:cNvSpPr/>
            <p:nvPr/>
          </p:nvSpPr>
          <p:spPr>
            <a:xfrm rot="10800000">
              <a:off x="2365673" y="463746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32;p2">
              <a:extLst>
                <a:ext uri="{FF2B5EF4-FFF2-40B4-BE49-F238E27FC236}">
                  <a16:creationId xmlns:a16="http://schemas.microsoft.com/office/drawing/2014/main" id="{7C4BBBD1-4CBC-6A7B-256B-A58D007D051F}"/>
                </a:ext>
              </a:extLst>
            </p:cNvPr>
            <p:cNvSpPr/>
            <p:nvPr/>
          </p:nvSpPr>
          <p:spPr>
            <a:xfrm rot="10800000">
              <a:off x="2094022" y="463746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33;p2">
              <a:extLst>
                <a:ext uri="{FF2B5EF4-FFF2-40B4-BE49-F238E27FC236}">
                  <a16:creationId xmlns:a16="http://schemas.microsoft.com/office/drawing/2014/main" id="{33B21CA8-CB07-2D74-BD28-22D362BE4A16}"/>
                </a:ext>
              </a:extLst>
            </p:cNvPr>
            <p:cNvSpPr/>
            <p:nvPr/>
          </p:nvSpPr>
          <p:spPr>
            <a:xfrm rot="10800000">
              <a:off x="2365673" y="492552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34;p2">
              <a:extLst>
                <a:ext uri="{FF2B5EF4-FFF2-40B4-BE49-F238E27FC236}">
                  <a16:creationId xmlns:a16="http://schemas.microsoft.com/office/drawing/2014/main" id="{98E2A9ED-7210-FAA4-4BF3-78D092E40B6F}"/>
                </a:ext>
              </a:extLst>
            </p:cNvPr>
            <p:cNvSpPr/>
            <p:nvPr/>
          </p:nvSpPr>
          <p:spPr>
            <a:xfrm rot="10800000">
              <a:off x="2094022" y="492552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35;p2">
              <a:extLst>
                <a:ext uri="{FF2B5EF4-FFF2-40B4-BE49-F238E27FC236}">
                  <a16:creationId xmlns:a16="http://schemas.microsoft.com/office/drawing/2014/main" id="{6CAFA801-F830-C0B7-8C46-1460FF6C15D5}"/>
                </a:ext>
              </a:extLst>
            </p:cNvPr>
            <p:cNvSpPr/>
            <p:nvPr/>
          </p:nvSpPr>
          <p:spPr>
            <a:xfrm rot="10800000">
              <a:off x="2908973" y="463404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36;p2">
              <a:extLst>
                <a:ext uri="{FF2B5EF4-FFF2-40B4-BE49-F238E27FC236}">
                  <a16:creationId xmlns:a16="http://schemas.microsoft.com/office/drawing/2014/main" id="{956100F8-4BC2-05ED-C734-66D864858FEC}"/>
                </a:ext>
              </a:extLst>
            </p:cNvPr>
            <p:cNvSpPr/>
            <p:nvPr/>
          </p:nvSpPr>
          <p:spPr>
            <a:xfrm rot="10800000">
              <a:off x="2637322" y="463404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37;p2">
              <a:extLst>
                <a:ext uri="{FF2B5EF4-FFF2-40B4-BE49-F238E27FC236}">
                  <a16:creationId xmlns:a16="http://schemas.microsoft.com/office/drawing/2014/main" id="{87D30D07-2E0C-1CCD-BE00-89A3D29472B7}"/>
                </a:ext>
              </a:extLst>
            </p:cNvPr>
            <p:cNvSpPr/>
            <p:nvPr/>
          </p:nvSpPr>
          <p:spPr>
            <a:xfrm rot="10800000">
              <a:off x="2908973" y="492209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38;p2">
              <a:extLst>
                <a:ext uri="{FF2B5EF4-FFF2-40B4-BE49-F238E27FC236}">
                  <a16:creationId xmlns:a16="http://schemas.microsoft.com/office/drawing/2014/main" id="{18A5957A-2D41-B112-F664-D2F94CF7B609}"/>
                </a:ext>
              </a:extLst>
            </p:cNvPr>
            <p:cNvSpPr/>
            <p:nvPr/>
          </p:nvSpPr>
          <p:spPr>
            <a:xfrm rot="10800000">
              <a:off x="2637322" y="492209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39;p2">
              <a:extLst>
                <a:ext uri="{FF2B5EF4-FFF2-40B4-BE49-F238E27FC236}">
                  <a16:creationId xmlns:a16="http://schemas.microsoft.com/office/drawing/2014/main" id="{B1C5F660-75E2-CEC4-10FF-652149928099}"/>
                </a:ext>
              </a:extLst>
            </p:cNvPr>
            <p:cNvSpPr/>
            <p:nvPr/>
          </p:nvSpPr>
          <p:spPr>
            <a:xfrm rot="10800000">
              <a:off x="3452273" y="463575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40;p2">
              <a:extLst>
                <a:ext uri="{FF2B5EF4-FFF2-40B4-BE49-F238E27FC236}">
                  <a16:creationId xmlns:a16="http://schemas.microsoft.com/office/drawing/2014/main" id="{B7845EC8-6F90-2B23-0B4C-5BA284814110}"/>
                </a:ext>
              </a:extLst>
            </p:cNvPr>
            <p:cNvSpPr/>
            <p:nvPr/>
          </p:nvSpPr>
          <p:spPr>
            <a:xfrm rot="10800000">
              <a:off x="3180622" y="463575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41;p2">
              <a:extLst>
                <a:ext uri="{FF2B5EF4-FFF2-40B4-BE49-F238E27FC236}">
                  <a16:creationId xmlns:a16="http://schemas.microsoft.com/office/drawing/2014/main" id="{F3E61049-8EF6-F42C-4AC7-FA8D6C7C3C6F}"/>
                </a:ext>
              </a:extLst>
            </p:cNvPr>
            <p:cNvSpPr/>
            <p:nvPr/>
          </p:nvSpPr>
          <p:spPr>
            <a:xfrm rot="10800000">
              <a:off x="3452273" y="492381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42;p2">
              <a:extLst>
                <a:ext uri="{FF2B5EF4-FFF2-40B4-BE49-F238E27FC236}">
                  <a16:creationId xmlns:a16="http://schemas.microsoft.com/office/drawing/2014/main" id="{40299C94-380E-C726-EFF6-13AE2623C7C3}"/>
                </a:ext>
              </a:extLst>
            </p:cNvPr>
            <p:cNvSpPr/>
            <p:nvPr/>
          </p:nvSpPr>
          <p:spPr>
            <a:xfrm rot="10800000">
              <a:off x="3180622" y="492381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43;p2">
              <a:extLst>
                <a:ext uri="{FF2B5EF4-FFF2-40B4-BE49-F238E27FC236}">
                  <a16:creationId xmlns:a16="http://schemas.microsoft.com/office/drawing/2014/main" id="{D974EDD2-678A-A03A-D8AA-C18049A059DC}"/>
                </a:ext>
              </a:extLst>
            </p:cNvPr>
            <p:cNvSpPr/>
            <p:nvPr/>
          </p:nvSpPr>
          <p:spPr>
            <a:xfrm rot="10800000">
              <a:off x="3995573" y="463232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44;p2">
              <a:extLst>
                <a:ext uri="{FF2B5EF4-FFF2-40B4-BE49-F238E27FC236}">
                  <a16:creationId xmlns:a16="http://schemas.microsoft.com/office/drawing/2014/main" id="{A6117095-97C3-CF90-72B5-B0EA9D7F6D2B}"/>
                </a:ext>
              </a:extLst>
            </p:cNvPr>
            <p:cNvSpPr/>
            <p:nvPr/>
          </p:nvSpPr>
          <p:spPr>
            <a:xfrm rot="10800000">
              <a:off x="3723922" y="463232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45;p2">
              <a:extLst>
                <a:ext uri="{FF2B5EF4-FFF2-40B4-BE49-F238E27FC236}">
                  <a16:creationId xmlns:a16="http://schemas.microsoft.com/office/drawing/2014/main" id="{C182ECE8-2A3C-DFBD-76CE-1AA67D29A3EF}"/>
                </a:ext>
              </a:extLst>
            </p:cNvPr>
            <p:cNvSpPr/>
            <p:nvPr/>
          </p:nvSpPr>
          <p:spPr>
            <a:xfrm rot="10800000">
              <a:off x="3995573" y="492038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46;p2">
              <a:extLst>
                <a:ext uri="{FF2B5EF4-FFF2-40B4-BE49-F238E27FC236}">
                  <a16:creationId xmlns:a16="http://schemas.microsoft.com/office/drawing/2014/main" id="{BD525395-1B88-FF8A-5F97-F50A45B58537}"/>
                </a:ext>
              </a:extLst>
            </p:cNvPr>
            <p:cNvSpPr/>
            <p:nvPr/>
          </p:nvSpPr>
          <p:spPr>
            <a:xfrm rot="10800000">
              <a:off x="3723922" y="492038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6740475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896041-3BAF-3268-EDC3-A287B3C30D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31B67-D353-39F2-F50C-3535C35C1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8814" y="144855"/>
            <a:ext cx="8803740" cy="1325563"/>
          </a:xfrm>
        </p:spPr>
        <p:txBody>
          <a:bodyPr/>
          <a:lstStyle/>
          <a:p>
            <a:pPr algn="ctr"/>
            <a:r>
              <a:rPr lang="en-US" dirty="0"/>
              <a:t>Regressions performed for each ratio</a:t>
            </a:r>
            <a:br>
              <a:rPr lang="en-US" dirty="0"/>
            </a:br>
            <a:r>
              <a:rPr lang="en-US" dirty="0"/>
              <a:t>Earnings per share</a:t>
            </a:r>
            <a:endParaRPr lang="bg-BG" dirty="0"/>
          </a:p>
        </p:txBody>
      </p:sp>
      <p:sp>
        <p:nvSpPr>
          <p:cNvPr id="5" name="Правоъгълник 4">
            <a:extLst>
              <a:ext uri="{FF2B5EF4-FFF2-40B4-BE49-F238E27FC236}">
                <a16:creationId xmlns:a16="http://schemas.microsoft.com/office/drawing/2014/main" id="{E94E9141-E1CB-7F11-3D0B-86C000FC8B76}"/>
              </a:ext>
            </a:extLst>
          </p:cNvPr>
          <p:cNvSpPr/>
          <p:nvPr/>
        </p:nvSpPr>
        <p:spPr>
          <a:xfrm>
            <a:off x="153909" y="144855"/>
            <a:ext cx="11832879" cy="655470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9DBEAD6C-354A-A35B-B831-122A1AB568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769789"/>
              </p:ext>
            </p:extLst>
          </p:nvPr>
        </p:nvGraphicFramePr>
        <p:xfrm>
          <a:off x="1634616" y="1470418"/>
          <a:ext cx="8360410" cy="1626919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3266726">
                  <a:extLst>
                    <a:ext uri="{9D8B030D-6E8A-4147-A177-3AD203B41FA5}">
                      <a16:colId xmlns:a16="http://schemas.microsoft.com/office/drawing/2014/main" val="3888026372"/>
                    </a:ext>
                  </a:extLst>
                </a:gridCol>
                <a:gridCol w="1044956">
                  <a:extLst>
                    <a:ext uri="{9D8B030D-6E8A-4147-A177-3AD203B41FA5}">
                      <a16:colId xmlns:a16="http://schemas.microsoft.com/office/drawing/2014/main" val="4147427717"/>
                    </a:ext>
                  </a:extLst>
                </a:gridCol>
                <a:gridCol w="1176052">
                  <a:extLst>
                    <a:ext uri="{9D8B030D-6E8A-4147-A177-3AD203B41FA5}">
                      <a16:colId xmlns:a16="http://schemas.microsoft.com/office/drawing/2014/main" val="1288250389"/>
                    </a:ext>
                  </a:extLst>
                </a:gridCol>
                <a:gridCol w="652431">
                  <a:extLst>
                    <a:ext uri="{9D8B030D-6E8A-4147-A177-3AD203B41FA5}">
                      <a16:colId xmlns:a16="http://schemas.microsoft.com/office/drawing/2014/main" val="906107283"/>
                    </a:ext>
                  </a:extLst>
                </a:gridCol>
                <a:gridCol w="914622">
                  <a:extLst>
                    <a:ext uri="{9D8B030D-6E8A-4147-A177-3AD203B41FA5}">
                      <a16:colId xmlns:a16="http://schemas.microsoft.com/office/drawing/2014/main" val="2290792166"/>
                    </a:ext>
                  </a:extLst>
                </a:gridCol>
                <a:gridCol w="1305623">
                  <a:extLst>
                    <a:ext uri="{9D8B030D-6E8A-4147-A177-3AD203B41FA5}">
                      <a16:colId xmlns:a16="http://schemas.microsoft.com/office/drawing/2014/main" val="245151778"/>
                    </a:ext>
                  </a:extLst>
                </a:gridCol>
              </a:tblGrid>
              <a:tr h="299512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800" b="1" kern="0" dirty="0">
                          <a:effectLst/>
                        </a:rPr>
                        <a:t>Earnings per share</a:t>
                      </a:r>
                      <a:endParaRPr lang="bg-BG" sz="18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6C6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5918430"/>
                  </a:ext>
                </a:extLst>
              </a:tr>
              <a:tr h="2604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bg-BG" sz="12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6C6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 dirty="0">
                          <a:effectLst/>
                        </a:rPr>
                        <a:t>Coeff.</a:t>
                      </a:r>
                      <a:endParaRPr lang="bg-BG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effectLst/>
                        </a:rPr>
                        <a:t>Std. Error</a:t>
                      </a:r>
                      <a:endParaRPr lang="bg-BG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 dirty="0">
                          <a:effectLst/>
                        </a:rPr>
                        <a:t>z</a:t>
                      </a:r>
                      <a:endParaRPr lang="bg-BG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effectLst/>
                        </a:rPr>
                        <a:t>p-value</a:t>
                      </a:r>
                      <a:endParaRPr lang="bg-BG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0">
                          <a:effectLst/>
                        </a:rPr>
                        <a:t>R - Squared</a:t>
                      </a:r>
                      <a:endParaRPr lang="bg-BG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2751545"/>
                  </a:ext>
                </a:extLst>
              </a:tr>
              <a:tr h="2604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kern="0" dirty="0">
                          <a:effectLst/>
                        </a:rPr>
                        <a:t>GPRI as per BlackRock</a:t>
                      </a:r>
                      <a:endParaRPr lang="bg-BG" sz="14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6C6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effectLst/>
                        </a:rPr>
                        <a:t>-5.22413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effectLst/>
                        </a:rPr>
                        <a:t> 1.5644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effectLst/>
                        </a:rPr>
                        <a:t>-3.34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effectLst/>
                        </a:rPr>
                        <a:t> 0.001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0.0384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6789086"/>
                  </a:ext>
                </a:extLst>
              </a:tr>
              <a:tr h="2604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kern="0" dirty="0">
                          <a:effectLst/>
                        </a:rPr>
                        <a:t>Constant</a:t>
                      </a:r>
                      <a:endParaRPr lang="bg-BG" sz="14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6C6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effectLst/>
                        </a:rPr>
                        <a:t> 8.52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effectLst/>
                        </a:rPr>
                        <a:t> 0.6604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effectLst/>
                        </a:rPr>
                        <a:t>12.90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effectLst/>
                        </a:rPr>
                        <a:t> 0.00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6456300"/>
                  </a:ext>
                </a:extLst>
              </a:tr>
              <a:tr h="2604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kern="0" dirty="0">
                          <a:effectLst/>
                        </a:rPr>
                        <a:t>GPRI as per Caldara and </a:t>
                      </a:r>
                      <a:r>
                        <a:rPr lang="en-GB" sz="1400" b="1" kern="0" dirty="0" err="1">
                          <a:effectLst/>
                        </a:rPr>
                        <a:t>Iacovello</a:t>
                      </a:r>
                      <a:endParaRPr lang="bg-BG" sz="14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6C6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effectLst/>
                        </a:rPr>
                        <a:t>-0.00130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effectLst/>
                        </a:rPr>
                        <a:t> 0.0154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effectLst/>
                        </a:rPr>
                        <a:t>-0.08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100" dirty="0">
                          <a:effectLst/>
                        </a:rPr>
                        <a:t> 0.93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0.000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1811371"/>
                  </a:ext>
                </a:extLst>
              </a:tr>
              <a:tr h="2604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kern="0" dirty="0">
                          <a:effectLst/>
                        </a:rPr>
                        <a:t>Constant</a:t>
                      </a:r>
                      <a:endParaRPr lang="bg-BG" sz="14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6C6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effectLst/>
                        </a:rPr>
                        <a:t> 6.88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effectLst/>
                        </a:rPr>
                        <a:t> 1.716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effectLst/>
                        </a:rPr>
                        <a:t> 4.01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 dirty="0">
                          <a:effectLst/>
                        </a:rPr>
                        <a:t> 0.00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9100717"/>
                  </a:ext>
                </a:extLst>
              </a:tr>
            </a:tbl>
          </a:graphicData>
        </a:graphic>
      </p:graphicFrame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F11618F3-AB9C-6FE1-0971-7C967C7B8D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666124"/>
              </p:ext>
            </p:extLst>
          </p:nvPr>
        </p:nvGraphicFramePr>
        <p:xfrm>
          <a:off x="926919" y="3171410"/>
          <a:ext cx="10127360" cy="335614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3956250">
                  <a:extLst>
                    <a:ext uri="{9D8B030D-6E8A-4147-A177-3AD203B41FA5}">
                      <a16:colId xmlns:a16="http://schemas.microsoft.com/office/drawing/2014/main" val="742331016"/>
                    </a:ext>
                  </a:extLst>
                </a:gridCol>
                <a:gridCol w="1265097">
                  <a:extLst>
                    <a:ext uri="{9D8B030D-6E8A-4147-A177-3AD203B41FA5}">
                      <a16:colId xmlns:a16="http://schemas.microsoft.com/office/drawing/2014/main" val="750947644"/>
                    </a:ext>
                  </a:extLst>
                </a:gridCol>
                <a:gridCol w="1424175">
                  <a:extLst>
                    <a:ext uri="{9D8B030D-6E8A-4147-A177-3AD203B41FA5}">
                      <a16:colId xmlns:a16="http://schemas.microsoft.com/office/drawing/2014/main" val="3758138497"/>
                    </a:ext>
                  </a:extLst>
                </a:gridCol>
                <a:gridCol w="789743">
                  <a:extLst>
                    <a:ext uri="{9D8B030D-6E8A-4147-A177-3AD203B41FA5}">
                      <a16:colId xmlns:a16="http://schemas.microsoft.com/office/drawing/2014/main" val="2846043721"/>
                    </a:ext>
                  </a:extLst>
                </a:gridCol>
                <a:gridCol w="1107900">
                  <a:extLst>
                    <a:ext uri="{9D8B030D-6E8A-4147-A177-3AD203B41FA5}">
                      <a16:colId xmlns:a16="http://schemas.microsoft.com/office/drawing/2014/main" val="4147203943"/>
                    </a:ext>
                  </a:extLst>
                </a:gridCol>
                <a:gridCol w="1584195">
                  <a:extLst>
                    <a:ext uri="{9D8B030D-6E8A-4147-A177-3AD203B41FA5}">
                      <a16:colId xmlns:a16="http://schemas.microsoft.com/office/drawing/2014/main" val="1926731541"/>
                    </a:ext>
                  </a:extLst>
                </a:gridCol>
              </a:tblGrid>
              <a:tr h="335614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800" kern="0" dirty="0">
                          <a:effectLst/>
                        </a:rPr>
                        <a:t>Earnings per share</a:t>
                      </a:r>
                      <a:endParaRPr lang="bg-BG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A1E2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6122810"/>
                  </a:ext>
                </a:extLst>
              </a:tr>
              <a:tr h="3356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bg-BG" sz="12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A1E2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Coeff.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Std. Error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z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p-value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R - Squared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6154963"/>
                  </a:ext>
                </a:extLst>
              </a:tr>
              <a:tr h="3356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GPRI as per BlackRock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A1E2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 -3.91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1.92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 -2.04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 0.042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0.1196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9025709"/>
                  </a:ext>
                </a:extLst>
              </a:tr>
              <a:tr h="3356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Company size (market cap)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A1E2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0.003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0.001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3.22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0.001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9454060"/>
                  </a:ext>
                </a:extLst>
              </a:tr>
              <a:tr h="3356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Inflation rate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A1E2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8.73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22.99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2.38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0.004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9674624"/>
                  </a:ext>
                </a:extLst>
              </a:tr>
              <a:tr h="3356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Constant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A1E2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6.68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1.87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3.58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0.00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4833641"/>
                  </a:ext>
                </a:extLst>
              </a:tr>
              <a:tr h="3356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GPRI as per Caldara and </a:t>
                      </a:r>
                      <a:r>
                        <a:rPr lang="en-GB" sz="1400" kern="0" dirty="0" err="1">
                          <a:effectLst/>
                        </a:rPr>
                        <a:t>Iacovello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A1E2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-0.05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 0.021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-2.45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 0.014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0.1269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543649"/>
                  </a:ext>
                </a:extLst>
              </a:tr>
              <a:tr h="3356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Company size (market cap)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A1E2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0.004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0.001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3.78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0.00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0424851"/>
                  </a:ext>
                </a:extLst>
              </a:tr>
              <a:tr h="3356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Inflation rate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A1E2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80.16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26.46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3.03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0.002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090171"/>
                  </a:ext>
                </a:extLst>
              </a:tr>
              <a:tr h="3356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Constant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A1E2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8.33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2.19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3.80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0.000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946710"/>
                  </a:ext>
                </a:extLst>
              </a:tr>
            </a:tbl>
          </a:graphicData>
        </a:graphic>
      </p:graphicFrame>
      <p:grpSp>
        <p:nvGrpSpPr>
          <p:cNvPr id="4" name="Google Shape;14;p2">
            <a:extLst>
              <a:ext uri="{FF2B5EF4-FFF2-40B4-BE49-F238E27FC236}">
                <a16:creationId xmlns:a16="http://schemas.microsoft.com/office/drawing/2014/main" id="{631E541B-E464-C4F0-E683-02EE9FDAA975}"/>
              </a:ext>
            </a:extLst>
          </p:cNvPr>
          <p:cNvGrpSpPr/>
          <p:nvPr/>
        </p:nvGrpSpPr>
        <p:grpSpPr>
          <a:xfrm rot="16200000">
            <a:off x="9429476" y="4049557"/>
            <a:ext cx="4182751" cy="402045"/>
            <a:chOff x="-79178" y="4632327"/>
            <a:chExt cx="4182751" cy="402045"/>
          </a:xfrm>
          <a:solidFill>
            <a:schemeClr val="bg1">
              <a:lumMod val="65000"/>
            </a:schemeClr>
          </a:solidFill>
        </p:grpSpPr>
        <p:sp>
          <p:nvSpPr>
            <p:cNvPr id="6" name="Google Shape;15;p2">
              <a:extLst>
                <a:ext uri="{FF2B5EF4-FFF2-40B4-BE49-F238E27FC236}">
                  <a16:creationId xmlns:a16="http://schemas.microsoft.com/office/drawing/2014/main" id="{3BFFCF07-2931-35F8-876E-E2C8F9C3823D}"/>
                </a:ext>
              </a:extLst>
            </p:cNvPr>
            <p:cNvSpPr/>
            <p:nvPr/>
          </p:nvSpPr>
          <p:spPr>
            <a:xfrm rot="10800000">
              <a:off x="192473" y="463831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6;p2">
              <a:extLst>
                <a:ext uri="{FF2B5EF4-FFF2-40B4-BE49-F238E27FC236}">
                  <a16:creationId xmlns:a16="http://schemas.microsoft.com/office/drawing/2014/main" id="{F472B380-281E-FD26-EF30-F90EB0188481}"/>
                </a:ext>
              </a:extLst>
            </p:cNvPr>
            <p:cNvSpPr/>
            <p:nvPr/>
          </p:nvSpPr>
          <p:spPr>
            <a:xfrm rot="10800000">
              <a:off x="-79178" y="463831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7;p2">
              <a:extLst>
                <a:ext uri="{FF2B5EF4-FFF2-40B4-BE49-F238E27FC236}">
                  <a16:creationId xmlns:a16="http://schemas.microsoft.com/office/drawing/2014/main" id="{FBE4E559-39CD-EAFE-EADB-834C02BF0820}"/>
                </a:ext>
              </a:extLst>
            </p:cNvPr>
            <p:cNvSpPr/>
            <p:nvPr/>
          </p:nvSpPr>
          <p:spPr>
            <a:xfrm rot="10800000">
              <a:off x="192473" y="492637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8;p2">
              <a:extLst>
                <a:ext uri="{FF2B5EF4-FFF2-40B4-BE49-F238E27FC236}">
                  <a16:creationId xmlns:a16="http://schemas.microsoft.com/office/drawing/2014/main" id="{957167D1-8ECB-FB65-8A02-F34C5C915BF7}"/>
                </a:ext>
              </a:extLst>
            </p:cNvPr>
            <p:cNvSpPr/>
            <p:nvPr/>
          </p:nvSpPr>
          <p:spPr>
            <a:xfrm rot="10800000">
              <a:off x="-79178" y="492637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9;p2">
              <a:extLst>
                <a:ext uri="{FF2B5EF4-FFF2-40B4-BE49-F238E27FC236}">
                  <a16:creationId xmlns:a16="http://schemas.microsoft.com/office/drawing/2014/main" id="{C9C7A083-EBA5-408A-920D-DD4747E83849}"/>
                </a:ext>
              </a:extLst>
            </p:cNvPr>
            <p:cNvSpPr/>
            <p:nvPr/>
          </p:nvSpPr>
          <p:spPr>
            <a:xfrm rot="10800000">
              <a:off x="735773" y="463489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20;p2">
              <a:extLst>
                <a:ext uri="{FF2B5EF4-FFF2-40B4-BE49-F238E27FC236}">
                  <a16:creationId xmlns:a16="http://schemas.microsoft.com/office/drawing/2014/main" id="{9216FE3A-A077-6F82-EE3C-BB5AEEECBF09}"/>
                </a:ext>
              </a:extLst>
            </p:cNvPr>
            <p:cNvSpPr/>
            <p:nvPr/>
          </p:nvSpPr>
          <p:spPr>
            <a:xfrm rot="10800000">
              <a:off x="464122" y="463489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21;p2">
              <a:extLst>
                <a:ext uri="{FF2B5EF4-FFF2-40B4-BE49-F238E27FC236}">
                  <a16:creationId xmlns:a16="http://schemas.microsoft.com/office/drawing/2014/main" id="{1BF25277-4635-D63D-E20D-82AEA9126502}"/>
                </a:ext>
              </a:extLst>
            </p:cNvPr>
            <p:cNvSpPr/>
            <p:nvPr/>
          </p:nvSpPr>
          <p:spPr>
            <a:xfrm rot="10800000">
              <a:off x="735773" y="492294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22;p2">
              <a:extLst>
                <a:ext uri="{FF2B5EF4-FFF2-40B4-BE49-F238E27FC236}">
                  <a16:creationId xmlns:a16="http://schemas.microsoft.com/office/drawing/2014/main" id="{3408243C-C498-34B8-CF7D-A26A6DA0C34F}"/>
                </a:ext>
              </a:extLst>
            </p:cNvPr>
            <p:cNvSpPr/>
            <p:nvPr/>
          </p:nvSpPr>
          <p:spPr>
            <a:xfrm rot="10800000">
              <a:off x="464122" y="492294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23;p2">
              <a:extLst>
                <a:ext uri="{FF2B5EF4-FFF2-40B4-BE49-F238E27FC236}">
                  <a16:creationId xmlns:a16="http://schemas.microsoft.com/office/drawing/2014/main" id="{A80D3115-2F5D-282B-D16A-1BE810D898A4}"/>
                </a:ext>
              </a:extLst>
            </p:cNvPr>
            <p:cNvSpPr/>
            <p:nvPr/>
          </p:nvSpPr>
          <p:spPr>
            <a:xfrm rot="10800000">
              <a:off x="1279073" y="463660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24;p2">
              <a:extLst>
                <a:ext uri="{FF2B5EF4-FFF2-40B4-BE49-F238E27FC236}">
                  <a16:creationId xmlns:a16="http://schemas.microsoft.com/office/drawing/2014/main" id="{647F0809-01C6-7D1A-53B2-D62DACF8ACA3}"/>
                </a:ext>
              </a:extLst>
            </p:cNvPr>
            <p:cNvSpPr/>
            <p:nvPr/>
          </p:nvSpPr>
          <p:spPr>
            <a:xfrm rot="10800000">
              <a:off x="1007422" y="463660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5;p2">
              <a:extLst>
                <a:ext uri="{FF2B5EF4-FFF2-40B4-BE49-F238E27FC236}">
                  <a16:creationId xmlns:a16="http://schemas.microsoft.com/office/drawing/2014/main" id="{F41E29BF-C61D-3F76-2B88-51B4DD704773}"/>
                </a:ext>
              </a:extLst>
            </p:cNvPr>
            <p:cNvSpPr/>
            <p:nvPr/>
          </p:nvSpPr>
          <p:spPr>
            <a:xfrm rot="10800000">
              <a:off x="1279073" y="492466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6;p2">
              <a:extLst>
                <a:ext uri="{FF2B5EF4-FFF2-40B4-BE49-F238E27FC236}">
                  <a16:creationId xmlns:a16="http://schemas.microsoft.com/office/drawing/2014/main" id="{694E6E96-06A2-75E5-08AB-F08E3F8F99E2}"/>
                </a:ext>
              </a:extLst>
            </p:cNvPr>
            <p:cNvSpPr/>
            <p:nvPr/>
          </p:nvSpPr>
          <p:spPr>
            <a:xfrm rot="10800000">
              <a:off x="1007422" y="492466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7;p2">
              <a:extLst>
                <a:ext uri="{FF2B5EF4-FFF2-40B4-BE49-F238E27FC236}">
                  <a16:creationId xmlns:a16="http://schemas.microsoft.com/office/drawing/2014/main" id="{4A2F4882-F414-263D-A592-26B38CB88800}"/>
                </a:ext>
              </a:extLst>
            </p:cNvPr>
            <p:cNvSpPr/>
            <p:nvPr/>
          </p:nvSpPr>
          <p:spPr>
            <a:xfrm rot="10800000">
              <a:off x="1822373" y="46331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8;p2">
              <a:extLst>
                <a:ext uri="{FF2B5EF4-FFF2-40B4-BE49-F238E27FC236}">
                  <a16:creationId xmlns:a16="http://schemas.microsoft.com/office/drawing/2014/main" id="{8EF396C0-78A5-3669-1D5F-1C0A0A82F6BC}"/>
                </a:ext>
              </a:extLst>
            </p:cNvPr>
            <p:cNvSpPr/>
            <p:nvPr/>
          </p:nvSpPr>
          <p:spPr>
            <a:xfrm rot="10800000">
              <a:off x="1550722" y="46331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9;p2">
              <a:extLst>
                <a:ext uri="{FF2B5EF4-FFF2-40B4-BE49-F238E27FC236}">
                  <a16:creationId xmlns:a16="http://schemas.microsoft.com/office/drawing/2014/main" id="{7DCD57C9-D0E0-AB47-4891-A21E6CCEADFE}"/>
                </a:ext>
              </a:extLst>
            </p:cNvPr>
            <p:cNvSpPr/>
            <p:nvPr/>
          </p:nvSpPr>
          <p:spPr>
            <a:xfrm rot="10800000">
              <a:off x="1822373" y="492123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30;p2">
              <a:extLst>
                <a:ext uri="{FF2B5EF4-FFF2-40B4-BE49-F238E27FC236}">
                  <a16:creationId xmlns:a16="http://schemas.microsoft.com/office/drawing/2014/main" id="{7F4BA398-58E0-D5D1-324C-1A650BBC088E}"/>
                </a:ext>
              </a:extLst>
            </p:cNvPr>
            <p:cNvSpPr/>
            <p:nvPr/>
          </p:nvSpPr>
          <p:spPr>
            <a:xfrm rot="10800000">
              <a:off x="1550722" y="492123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31;p2">
              <a:extLst>
                <a:ext uri="{FF2B5EF4-FFF2-40B4-BE49-F238E27FC236}">
                  <a16:creationId xmlns:a16="http://schemas.microsoft.com/office/drawing/2014/main" id="{659AC8F9-F257-2FFA-7518-23966CFBC993}"/>
                </a:ext>
              </a:extLst>
            </p:cNvPr>
            <p:cNvSpPr/>
            <p:nvPr/>
          </p:nvSpPr>
          <p:spPr>
            <a:xfrm rot="10800000">
              <a:off x="2365673" y="463746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32;p2">
              <a:extLst>
                <a:ext uri="{FF2B5EF4-FFF2-40B4-BE49-F238E27FC236}">
                  <a16:creationId xmlns:a16="http://schemas.microsoft.com/office/drawing/2014/main" id="{E45294C6-8AD5-05A3-9EE9-6CC99717CAB4}"/>
                </a:ext>
              </a:extLst>
            </p:cNvPr>
            <p:cNvSpPr/>
            <p:nvPr/>
          </p:nvSpPr>
          <p:spPr>
            <a:xfrm rot="10800000">
              <a:off x="2094022" y="463746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33;p2">
              <a:extLst>
                <a:ext uri="{FF2B5EF4-FFF2-40B4-BE49-F238E27FC236}">
                  <a16:creationId xmlns:a16="http://schemas.microsoft.com/office/drawing/2014/main" id="{41B696CF-7840-0412-D12D-C11B285927AD}"/>
                </a:ext>
              </a:extLst>
            </p:cNvPr>
            <p:cNvSpPr/>
            <p:nvPr/>
          </p:nvSpPr>
          <p:spPr>
            <a:xfrm rot="10800000">
              <a:off x="2365673" y="492552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34;p2">
              <a:extLst>
                <a:ext uri="{FF2B5EF4-FFF2-40B4-BE49-F238E27FC236}">
                  <a16:creationId xmlns:a16="http://schemas.microsoft.com/office/drawing/2014/main" id="{DA7B8989-0856-6D93-960A-FFE6B819D902}"/>
                </a:ext>
              </a:extLst>
            </p:cNvPr>
            <p:cNvSpPr/>
            <p:nvPr/>
          </p:nvSpPr>
          <p:spPr>
            <a:xfrm rot="10800000">
              <a:off x="2094022" y="492552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35;p2">
              <a:extLst>
                <a:ext uri="{FF2B5EF4-FFF2-40B4-BE49-F238E27FC236}">
                  <a16:creationId xmlns:a16="http://schemas.microsoft.com/office/drawing/2014/main" id="{38EA56F9-FF88-EAF9-1DE5-4E0E52EAC57E}"/>
                </a:ext>
              </a:extLst>
            </p:cNvPr>
            <p:cNvSpPr/>
            <p:nvPr/>
          </p:nvSpPr>
          <p:spPr>
            <a:xfrm rot="10800000">
              <a:off x="2908973" y="463404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36;p2">
              <a:extLst>
                <a:ext uri="{FF2B5EF4-FFF2-40B4-BE49-F238E27FC236}">
                  <a16:creationId xmlns:a16="http://schemas.microsoft.com/office/drawing/2014/main" id="{75C4ABCF-B720-FD9F-48A4-B544B6E47E38}"/>
                </a:ext>
              </a:extLst>
            </p:cNvPr>
            <p:cNvSpPr/>
            <p:nvPr/>
          </p:nvSpPr>
          <p:spPr>
            <a:xfrm rot="10800000">
              <a:off x="2637322" y="463404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37;p2">
              <a:extLst>
                <a:ext uri="{FF2B5EF4-FFF2-40B4-BE49-F238E27FC236}">
                  <a16:creationId xmlns:a16="http://schemas.microsoft.com/office/drawing/2014/main" id="{A32C2A02-02CD-E054-65E8-6C794D64630A}"/>
                </a:ext>
              </a:extLst>
            </p:cNvPr>
            <p:cNvSpPr/>
            <p:nvPr/>
          </p:nvSpPr>
          <p:spPr>
            <a:xfrm rot="10800000">
              <a:off x="2908973" y="492209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8;p2">
              <a:extLst>
                <a:ext uri="{FF2B5EF4-FFF2-40B4-BE49-F238E27FC236}">
                  <a16:creationId xmlns:a16="http://schemas.microsoft.com/office/drawing/2014/main" id="{58561406-A07E-4D4E-D50A-ECC7DCF6ECE4}"/>
                </a:ext>
              </a:extLst>
            </p:cNvPr>
            <p:cNvSpPr/>
            <p:nvPr/>
          </p:nvSpPr>
          <p:spPr>
            <a:xfrm rot="10800000">
              <a:off x="2637322" y="492209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9;p2">
              <a:extLst>
                <a:ext uri="{FF2B5EF4-FFF2-40B4-BE49-F238E27FC236}">
                  <a16:creationId xmlns:a16="http://schemas.microsoft.com/office/drawing/2014/main" id="{69DEFF66-E040-CCDC-796B-F1842E05C3EB}"/>
                </a:ext>
              </a:extLst>
            </p:cNvPr>
            <p:cNvSpPr/>
            <p:nvPr/>
          </p:nvSpPr>
          <p:spPr>
            <a:xfrm rot="10800000">
              <a:off x="3452273" y="463575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40;p2">
              <a:extLst>
                <a:ext uri="{FF2B5EF4-FFF2-40B4-BE49-F238E27FC236}">
                  <a16:creationId xmlns:a16="http://schemas.microsoft.com/office/drawing/2014/main" id="{8E447191-8076-5612-4751-F76FD8E751F7}"/>
                </a:ext>
              </a:extLst>
            </p:cNvPr>
            <p:cNvSpPr/>
            <p:nvPr/>
          </p:nvSpPr>
          <p:spPr>
            <a:xfrm rot="10800000">
              <a:off x="3180622" y="463575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41;p2">
              <a:extLst>
                <a:ext uri="{FF2B5EF4-FFF2-40B4-BE49-F238E27FC236}">
                  <a16:creationId xmlns:a16="http://schemas.microsoft.com/office/drawing/2014/main" id="{BD1E1F9C-3456-C7FB-CCD1-8DAD54D858AD}"/>
                </a:ext>
              </a:extLst>
            </p:cNvPr>
            <p:cNvSpPr/>
            <p:nvPr/>
          </p:nvSpPr>
          <p:spPr>
            <a:xfrm rot="10800000">
              <a:off x="3452273" y="492381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42;p2">
              <a:extLst>
                <a:ext uri="{FF2B5EF4-FFF2-40B4-BE49-F238E27FC236}">
                  <a16:creationId xmlns:a16="http://schemas.microsoft.com/office/drawing/2014/main" id="{4357BF8A-A54E-C4FA-F57C-3E0CA5769044}"/>
                </a:ext>
              </a:extLst>
            </p:cNvPr>
            <p:cNvSpPr/>
            <p:nvPr/>
          </p:nvSpPr>
          <p:spPr>
            <a:xfrm rot="10800000">
              <a:off x="3180622" y="492381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43;p2">
              <a:extLst>
                <a:ext uri="{FF2B5EF4-FFF2-40B4-BE49-F238E27FC236}">
                  <a16:creationId xmlns:a16="http://schemas.microsoft.com/office/drawing/2014/main" id="{36355AF0-A0EF-0CB3-0482-C9E40A8DA474}"/>
                </a:ext>
              </a:extLst>
            </p:cNvPr>
            <p:cNvSpPr/>
            <p:nvPr/>
          </p:nvSpPr>
          <p:spPr>
            <a:xfrm rot="10800000">
              <a:off x="3995573" y="463232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44;p2">
              <a:extLst>
                <a:ext uri="{FF2B5EF4-FFF2-40B4-BE49-F238E27FC236}">
                  <a16:creationId xmlns:a16="http://schemas.microsoft.com/office/drawing/2014/main" id="{134C5293-73C2-7D46-74D8-14499F0178CC}"/>
                </a:ext>
              </a:extLst>
            </p:cNvPr>
            <p:cNvSpPr/>
            <p:nvPr/>
          </p:nvSpPr>
          <p:spPr>
            <a:xfrm rot="10800000">
              <a:off x="3723922" y="463232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45;p2">
              <a:extLst>
                <a:ext uri="{FF2B5EF4-FFF2-40B4-BE49-F238E27FC236}">
                  <a16:creationId xmlns:a16="http://schemas.microsoft.com/office/drawing/2014/main" id="{8333987F-A4A1-141F-A996-B1D2238E79F3}"/>
                </a:ext>
              </a:extLst>
            </p:cNvPr>
            <p:cNvSpPr/>
            <p:nvPr/>
          </p:nvSpPr>
          <p:spPr>
            <a:xfrm rot="10800000">
              <a:off x="3995573" y="492038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46;p2">
              <a:extLst>
                <a:ext uri="{FF2B5EF4-FFF2-40B4-BE49-F238E27FC236}">
                  <a16:creationId xmlns:a16="http://schemas.microsoft.com/office/drawing/2014/main" id="{7E7E9885-F7ED-BEE0-77AC-C356E3104FCF}"/>
                </a:ext>
              </a:extLst>
            </p:cNvPr>
            <p:cNvSpPr/>
            <p:nvPr/>
          </p:nvSpPr>
          <p:spPr>
            <a:xfrm rot="10800000">
              <a:off x="3723922" y="492038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" name="Google Shape;14;p2">
            <a:extLst>
              <a:ext uri="{FF2B5EF4-FFF2-40B4-BE49-F238E27FC236}">
                <a16:creationId xmlns:a16="http://schemas.microsoft.com/office/drawing/2014/main" id="{E7719349-CEF0-9A01-7270-98056BB65044}"/>
              </a:ext>
            </a:extLst>
          </p:cNvPr>
          <p:cNvGrpSpPr/>
          <p:nvPr/>
        </p:nvGrpSpPr>
        <p:grpSpPr>
          <a:xfrm rot="16200000">
            <a:off x="-1534942" y="3975163"/>
            <a:ext cx="4182751" cy="402045"/>
            <a:chOff x="-79178" y="4632327"/>
            <a:chExt cx="4182751" cy="402045"/>
          </a:xfrm>
          <a:solidFill>
            <a:schemeClr val="bg1">
              <a:lumMod val="65000"/>
            </a:schemeClr>
          </a:solidFill>
        </p:grpSpPr>
        <p:sp>
          <p:nvSpPr>
            <p:cNvPr id="40" name="Google Shape;15;p2">
              <a:extLst>
                <a:ext uri="{FF2B5EF4-FFF2-40B4-BE49-F238E27FC236}">
                  <a16:creationId xmlns:a16="http://schemas.microsoft.com/office/drawing/2014/main" id="{B3AD76A9-AA9E-0230-9A9B-C2DF7294F2B1}"/>
                </a:ext>
              </a:extLst>
            </p:cNvPr>
            <p:cNvSpPr/>
            <p:nvPr/>
          </p:nvSpPr>
          <p:spPr>
            <a:xfrm rot="10800000">
              <a:off x="192473" y="463831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6;p2">
              <a:extLst>
                <a:ext uri="{FF2B5EF4-FFF2-40B4-BE49-F238E27FC236}">
                  <a16:creationId xmlns:a16="http://schemas.microsoft.com/office/drawing/2014/main" id="{5AF49D9F-E749-C0D7-618F-10E46F853AFE}"/>
                </a:ext>
              </a:extLst>
            </p:cNvPr>
            <p:cNvSpPr/>
            <p:nvPr/>
          </p:nvSpPr>
          <p:spPr>
            <a:xfrm rot="10800000">
              <a:off x="-79178" y="463831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7;p2">
              <a:extLst>
                <a:ext uri="{FF2B5EF4-FFF2-40B4-BE49-F238E27FC236}">
                  <a16:creationId xmlns:a16="http://schemas.microsoft.com/office/drawing/2014/main" id="{804D953D-7BC2-1C64-A9CF-02F30FE74427}"/>
                </a:ext>
              </a:extLst>
            </p:cNvPr>
            <p:cNvSpPr/>
            <p:nvPr/>
          </p:nvSpPr>
          <p:spPr>
            <a:xfrm rot="10800000">
              <a:off x="192473" y="492637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8;p2">
              <a:extLst>
                <a:ext uri="{FF2B5EF4-FFF2-40B4-BE49-F238E27FC236}">
                  <a16:creationId xmlns:a16="http://schemas.microsoft.com/office/drawing/2014/main" id="{B1A77849-192A-26F6-2188-9A0FA3B78CEE}"/>
                </a:ext>
              </a:extLst>
            </p:cNvPr>
            <p:cNvSpPr/>
            <p:nvPr/>
          </p:nvSpPr>
          <p:spPr>
            <a:xfrm rot="10800000">
              <a:off x="-79178" y="492637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9;p2">
              <a:extLst>
                <a:ext uri="{FF2B5EF4-FFF2-40B4-BE49-F238E27FC236}">
                  <a16:creationId xmlns:a16="http://schemas.microsoft.com/office/drawing/2014/main" id="{760A1F5F-FEEB-C4F9-443F-253016497911}"/>
                </a:ext>
              </a:extLst>
            </p:cNvPr>
            <p:cNvSpPr/>
            <p:nvPr/>
          </p:nvSpPr>
          <p:spPr>
            <a:xfrm rot="10800000">
              <a:off x="735773" y="463489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0;p2">
              <a:extLst>
                <a:ext uri="{FF2B5EF4-FFF2-40B4-BE49-F238E27FC236}">
                  <a16:creationId xmlns:a16="http://schemas.microsoft.com/office/drawing/2014/main" id="{55A1692E-E9A3-4497-47F3-6F1FA14F4281}"/>
                </a:ext>
              </a:extLst>
            </p:cNvPr>
            <p:cNvSpPr/>
            <p:nvPr/>
          </p:nvSpPr>
          <p:spPr>
            <a:xfrm rot="10800000">
              <a:off x="464122" y="463489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1;p2">
              <a:extLst>
                <a:ext uri="{FF2B5EF4-FFF2-40B4-BE49-F238E27FC236}">
                  <a16:creationId xmlns:a16="http://schemas.microsoft.com/office/drawing/2014/main" id="{A31AB906-3A86-B2A2-73DB-7492215E9F3D}"/>
                </a:ext>
              </a:extLst>
            </p:cNvPr>
            <p:cNvSpPr/>
            <p:nvPr/>
          </p:nvSpPr>
          <p:spPr>
            <a:xfrm rot="10800000">
              <a:off x="735773" y="492294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2;p2">
              <a:extLst>
                <a:ext uri="{FF2B5EF4-FFF2-40B4-BE49-F238E27FC236}">
                  <a16:creationId xmlns:a16="http://schemas.microsoft.com/office/drawing/2014/main" id="{97FC8FAA-203A-D823-B9C7-D1A23C65711F}"/>
                </a:ext>
              </a:extLst>
            </p:cNvPr>
            <p:cNvSpPr/>
            <p:nvPr/>
          </p:nvSpPr>
          <p:spPr>
            <a:xfrm rot="10800000">
              <a:off x="464122" y="492294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3;p2">
              <a:extLst>
                <a:ext uri="{FF2B5EF4-FFF2-40B4-BE49-F238E27FC236}">
                  <a16:creationId xmlns:a16="http://schemas.microsoft.com/office/drawing/2014/main" id="{9B5CCDEB-15EA-F6C6-66C9-0AC9A6BD184A}"/>
                </a:ext>
              </a:extLst>
            </p:cNvPr>
            <p:cNvSpPr/>
            <p:nvPr/>
          </p:nvSpPr>
          <p:spPr>
            <a:xfrm rot="10800000">
              <a:off x="1279073" y="463660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4;p2">
              <a:extLst>
                <a:ext uri="{FF2B5EF4-FFF2-40B4-BE49-F238E27FC236}">
                  <a16:creationId xmlns:a16="http://schemas.microsoft.com/office/drawing/2014/main" id="{717C446D-748F-97C6-9755-0693CF4917A9}"/>
                </a:ext>
              </a:extLst>
            </p:cNvPr>
            <p:cNvSpPr/>
            <p:nvPr/>
          </p:nvSpPr>
          <p:spPr>
            <a:xfrm rot="10800000">
              <a:off x="1007422" y="463660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5;p2">
              <a:extLst>
                <a:ext uri="{FF2B5EF4-FFF2-40B4-BE49-F238E27FC236}">
                  <a16:creationId xmlns:a16="http://schemas.microsoft.com/office/drawing/2014/main" id="{0F2CA852-512E-36D4-44CF-3C5E9F5D3676}"/>
                </a:ext>
              </a:extLst>
            </p:cNvPr>
            <p:cNvSpPr/>
            <p:nvPr/>
          </p:nvSpPr>
          <p:spPr>
            <a:xfrm rot="10800000">
              <a:off x="1279073" y="492466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6;p2">
              <a:extLst>
                <a:ext uri="{FF2B5EF4-FFF2-40B4-BE49-F238E27FC236}">
                  <a16:creationId xmlns:a16="http://schemas.microsoft.com/office/drawing/2014/main" id="{C1195D2E-6B8F-E208-ABCC-1D8ED1D21EE3}"/>
                </a:ext>
              </a:extLst>
            </p:cNvPr>
            <p:cNvSpPr/>
            <p:nvPr/>
          </p:nvSpPr>
          <p:spPr>
            <a:xfrm rot="10800000">
              <a:off x="1007422" y="492466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7;p2">
              <a:extLst>
                <a:ext uri="{FF2B5EF4-FFF2-40B4-BE49-F238E27FC236}">
                  <a16:creationId xmlns:a16="http://schemas.microsoft.com/office/drawing/2014/main" id="{A47920F5-8B43-B6F3-D97D-CFEF5253FBE4}"/>
                </a:ext>
              </a:extLst>
            </p:cNvPr>
            <p:cNvSpPr/>
            <p:nvPr/>
          </p:nvSpPr>
          <p:spPr>
            <a:xfrm rot="10800000">
              <a:off x="1822373" y="46331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8;p2">
              <a:extLst>
                <a:ext uri="{FF2B5EF4-FFF2-40B4-BE49-F238E27FC236}">
                  <a16:creationId xmlns:a16="http://schemas.microsoft.com/office/drawing/2014/main" id="{76A32630-2E43-AA91-0CEA-414931BC992F}"/>
                </a:ext>
              </a:extLst>
            </p:cNvPr>
            <p:cNvSpPr/>
            <p:nvPr/>
          </p:nvSpPr>
          <p:spPr>
            <a:xfrm rot="10800000">
              <a:off x="1550722" y="46331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9;p2">
              <a:extLst>
                <a:ext uri="{FF2B5EF4-FFF2-40B4-BE49-F238E27FC236}">
                  <a16:creationId xmlns:a16="http://schemas.microsoft.com/office/drawing/2014/main" id="{22232C26-CE22-CDE9-1B82-7074FE836D77}"/>
                </a:ext>
              </a:extLst>
            </p:cNvPr>
            <p:cNvSpPr/>
            <p:nvPr/>
          </p:nvSpPr>
          <p:spPr>
            <a:xfrm rot="10800000">
              <a:off x="1822373" y="492123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30;p2">
              <a:extLst>
                <a:ext uri="{FF2B5EF4-FFF2-40B4-BE49-F238E27FC236}">
                  <a16:creationId xmlns:a16="http://schemas.microsoft.com/office/drawing/2014/main" id="{51379412-AEF8-078D-DBBB-152B16B9EA18}"/>
                </a:ext>
              </a:extLst>
            </p:cNvPr>
            <p:cNvSpPr/>
            <p:nvPr/>
          </p:nvSpPr>
          <p:spPr>
            <a:xfrm rot="10800000">
              <a:off x="1550722" y="492123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31;p2">
              <a:extLst>
                <a:ext uri="{FF2B5EF4-FFF2-40B4-BE49-F238E27FC236}">
                  <a16:creationId xmlns:a16="http://schemas.microsoft.com/office/drawing/2014/main" id="{D1B3B1E7-1D2D-C590-6940-6E2E78DDE767}"/>
                </a:ext>
              </a:extLst>
            </p:cNvPr>
            <p:cNvSpPr/>
            <p:nvPr/>
          </p:nvSpPr>
          <p:spPr>
            <a:xfrm rot="10800000">
              <a:off x="2365673" y="463746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32;p2">
              <a:extLst>
                <a:ext uri="{FF2B5EF4-FFF2-40B4-BE49-F238E27FC236}">
                  <a16:creationId xmlns:a16="http://schemas.microsoft.com/office/drawing/2014/main" id="{C0B6731F-C1C8-31E4-52BF-39877377D10F}"/>
                </a:ext>
              </a:extLst>
            </p:cNvPr>
            <p:cNvSpPr/>
            <p:nvPr/>
          </p:nvSpPr>
          <p:spPr>
            <a:xfrm rot="10800000">
              <a:off x="2094022" y="463746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33;p2">
              <a:extLst>
                <a:ext uri="{FF2B5EF4-FFF2-40B4-BE49-F238E27FC236}">
                  <a16:creationId xmlns:a16="http://schemas.microsoft.com/office/drawing/2014/main" id="{773AEA91-819E-9BF3-8457-ABE309DE7532}"/>
                </a:ext>
              </a:extLst>
            </p:cNvPr>
            <p:cNvSpPr/>
            <p:nvPr/>
          </p:nvSpPr>
          <p:spPr>
            <a:xfrm rot="10800000">
              <a:off x="2365673" y="492552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34;p2">
              <a:extLst>
                <a:ext uri="{FF2B5EF4-FFF2-40B4-BE49-F238E27FC236}">
                  <a16:creationId xmlns:a16="http://schemas.microsoft.com/office/drawing/2014/main" id="{F700EE84-8D9E-7585-8537-FF88A8A1F357}"/>
                </a:ext>
              </a:extLst>
            </p:cNvPr>
            <p:cNvSpPr/>
            <p:nvPr/>
          </p:nvSpPr>
          <p:spPr>
            <a:xfrm rot="10800000">
              <a:off x="2094022" y="492552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35;p2">
              <a:extLst>
                <a:ext uri="{FF2B5EF4-FFF2-40B4-BE49-F238E27FC236}">
                  <a16:creationId xmlns:a16="http://schemas.microsoft.com/office/drawing/2014/main" id="{FF6ABB7A-06A7-7E3B-4C8E-196F7F3038FE}"/>
                </a:ext>
              </a:extLst>
            </p:cNvPr>
            <p:cNvSpPr/>
            <p:nvPr/>
          </p:nvSpPr>
          <p:spPr>
            <a:xfrm rot="10800000">
              <a:off x="2908973" y="463404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36;p2">
              <a:extLst>
                <a:ext uri="{FF2B5EF4-FFF2-40B4-BE49-F238E27FC236}">
                  <a16:creationId xmlns:a16="http://schemas.microsoft.com/office/drawing/2014/main" id="{58F7DBDA-A89F-E157-0295-1A03432A8CC9}"/>
                </a:ext>
              </a:extLst>
            </p:cNvPr>
            <p:cNvSpPr/>
            <p:nvPr/>
          </p:nvSpPr>
          <p:spPr>
            <a:xfrm rot="10800000">
              <a:off x="2637322" y="463404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37;p2">
              <a:extLst>
                <a:ext uri="{FF2B5EF4-FFF2-40B4-BE49-F238E27FC236}">
                  <a16:creationId xmlns:a16="http://schemas.microsoft.com/office/drawing/2014/main" id="{8BFDFEB6-A681-B632-1FDF-9F9BF140F45C}"/>
                </a:ext>
              </a:extLst>
            </p:cNvPr>
            <p:cNvSpPr/>
            <p:nvPr/>
          </p:nvSpPr>
          <p:spPr>
            <a:xfrm rot="10800000">
              <a:off x="2908973" y="492209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38;p2">
              <a:extLst>
                <a:ext uri="{FF2B5EF4-FFF2-40B4-BE49-F238E27FC236}">
                  <a16:creationId xmlns:a16="http://schemas.microsoft.com/office/drawing/2014/main" id="{CEBAC67F-990E-DF66-7A86-F36A15E734B8}"/>
                </a:ext>
              </a:extLst>
            </p:cNvPr>
            <p:cNvSpPr/>
            <p:nvPr/>
          </p:nvSpPr>
          <p:spPr>
            <a:xfrm rot="10800000">
              <a:off x="2637322" y="492209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39;p2">
              <a:extLst>
                <a:ext uri="{FF2B5EF4-FFF2-40B4-BE49-F238E27FC236}">
                  <a16:creationId xmlns:a16="http://schemas.microsoft.com/office/drawing/2014/main" id="{A6B54BB1-F644-ED18-F8A6-F181DF138954}"/>
                </a:ext>
              </a:extLst>
            </p:cNvPr>
            <p:cNvSpPr/>
            <p:nvPr/>
          </p:nvSpPr>
          <p:spPr>
            <a:xfrm rot="10800000">
              <a:off x="3452273" y="463575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40;p2">
              <a:extLst>
                <a:ext uri="{FF2B5EF4-FFF2-40B4-BE49-F238E27FC236}">
                  <a16:creationId xmlns:a16="http://schemas.microsoft.com/office/drawing/2014/main" id="{631DE51A-6ADE-AF57-3478-1EF4D16D9C3F}"/>
                </a:ext>
              </a:extLst>
            </p:cNvPr>
            <p:cNvSpPr/>
            <p:nvPr/>
          </p:nvSpPr>
          <p:spPr>
            <a:xfrm rot="10800000">
              <a:off x="3180622" y="463575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41;p2">
              <a:extLst>
                <a:ext uri="{FF2B5EF4-FFF2-40B4-BE49-F238E27FC236}">
                  <a16:creationId xmlns:a16="http://schemas.microsoft.com/office/drawing/2014/main" id="{80A5C95F-2D42-3402-C795-2D91E298AAFC}"/>
                </a:ext>
              </a:extLst>
            </p:cNvPr>
            <p:cNvSpPr/>
            <p:nvPr/>
          </p:nvSpPr>
          <p:spPr>
            <a:xfrm rot="10800000">
              <a:off x="3452273" y="492381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42;p2">
              <a:extLst>
                <a:ext uri="{FF2B5EF4-FFF2-40B4-BE49-F238E27FC236}">
                  <a16:creationId xmlns:a16="http://schemas.microsoft.com/office/drawing/2014/main" id="{5CDC497F-E661-A004-2850-8AEFC068E567}"/>
                </a:ext>
              </a:extLst>
            </p:cNvPr>
            <p:cNvSpPr/>
            <p:nvPr/>
          </p:nvSpPr>
          <p:spPr>
            <a:xfrm rot="10800000">
              <a:off x="3180622" y="492381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43;p2">
              <a:extLst>
                <a:ext uri="{FF2B5EF4-FFF2-40B4-BE49-F238E27FC236}">
                  <a16:creationId xmlns:a16="http://schemas.microsoft.com/office/drawing/2014/main" id="{7890E4B0-E5F5-E514-4D99-C9F5B0380245}"/>
                </a:ext>
              </a:extLst>
            </p:cNvPr>
            <p:cNvSpPr/>
            <p:nvPr/>
          </p:nvSpPr>
          <p:spPr>
            <a:xfrm rot="10800000">
              <a:off x="3995573" y="463232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44;p2">
              <a:extLst>
                <a:ext uri="{FF2B5EF4-FFF2-40B4-BE49-F238E27FC236}">
                  <a16:creationId xmlns:a16="http://schemas.microsoft.com/office/drawing/2014/main" id="{DDE4F7C5-3ECC-4087-EDB2-E8B9CA5C7FC0}"/>
                </a:ext>
              </a:extLst>
            </p:cNvPr>
            <p:cNvSpPr/>
            <p:nvPr/>
          </p:nvSpPr>
          <p:spPr>
            <a:xfrm rot="10800000">
              <a:off x="3723922" y="463232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45;p2">
              <a:extLst>
                <a:ext uri="{FF2B5EF4-FFF2-40B4-BE49-F238E27FC236}">
                  <a16:creationId xmlns:a16="http://schemas.microsoft.com/office/drawing/2014/main" id="{93D28C4D-7245-3A2D-D06B-B942278F9E57}"/>
                </a:ext>
              </a:extLst>
            </p:cNvPr>
            <p:cNvSpPr/>
            <p:nvPr/>
          </p:nvSpPr>
          <p:spPr>
            <a:xfrm rot="10800000">
              <a:off x="3995573" y="492038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46;p2">
              <a:extLst>
                <a:ext uri="{FF2B5EF4-FFF2-40B4-BE49-F238E27FC236}">
                  <a16:creationId xmlns:a16="http://schemas.microsoft.com/office/drawing/2014/main" id="{BAD3F8EC-13EF-0902-DECB-2E61FBCFB839}"/>
                </a:ext>
              </a:extLst>
            </p:cNvPr>
            <p:cNvSpPr/>
            <p:nvPr/>
          </p:nvSpPr>
          <p:spPr>
            <a:xfrm rot="10800000">
              <a:off x="3723922" y="492038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7697359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A3E7F2-FBAA-4AC2-8D6C-2776D9D728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D6282-7A71-87E0-47D7-AF546FB34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2024" y="158436"/>
            <a:ext cx="8803740" cy="1325563"/>
          </a:xfrm>
        </p:spPr>
        <p:txBody>
          <a:bodyPr/>
          <a:lstStyle/>
          <a:p>
            <a:pPr algn="ctr"/>
            <a:r>
              <a:rPr lang="en-US" dirty="0"/>
              <a:t>Regressions performed for each ratio</a:t>
            </a:r>
            <a:br>
              <a:rPr lang="en-US" dirty="0"/>
            </a:br>
            <a:r>
              <a:rPr lang="en-US" dirty="0"/>
              <a:t>Debt-to-Equity</a:t>
            </a:r>
            <a:endParaRPr lang="bg-BG" dirty="0"/>
          </a:p>
        </p:txBody>
      </p:sp>
      <p:sp>
        <p:nvSpPr>
          <p:cNvPr id="5" name="Правоъгълник 4">
            <a:extLst>
              <a:ext uri="{FF2B5EF4-FFF2-40B4-BE49-F238E27FC236}">
                <a16:creationId xmlns:a16="http://schemas.microsoft.com/office/drawing/2014/main" id="{75DAEAAC-1BEC-A02C-DDDD-1FAFAD48B7C1}"/>
              </a:ext>
            </a:extLst>
          </p:cNvPr>
          <p:cNvSpPr/>
          <p:nvPr/>
        </p:nvSpPr>
        <p:spPr>
          <a:xfrm>
            <a:off x="153909" y="144855"/>
            <a:ext cx="11832879" cy="655470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16410761-7748-AD04-88CD-13203B3E12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730593"/>
              </p:ext>
            </p:extLst>
          </p:nvPr>
        </p:nvGraphicFramePr>
        <p:xfrm>
          <a:off x="1795014" y="1497580"/>
          <a:ext cx="8250724" cy="1677436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3223912">
                  <a:extLst>
                    <a:ext uri="{9D8B030D-6E8A-4147-A177-3AD203B41FA5}">
                      <a16:colId xmlns:a16="http://schemas.microsoft.com/office/drawing/2014/main" val="660828502"/>
                    </a:ext>
                  </a:extLst>
                </a:gridCol>
                <a:gridCol w="1031340">
                  <a:extLst>
                    <a:ext uri="{9D8B030D-6E8A-4147-A177-3AD203B41FA5}">
                      <a16:colId xmlns:a16="http://schemas.microsoft.com/office/drawing/2014/main" val="2096596055"/>
                    </a:ext>
                  </a:extLst>
                </a:gridCol>
                <a:gridCol w="1160452">
                  <a:extLst>
                    <a:ext uri="{9D8B030D-6E8A-4147-A177-3AD203B41FA5}">
                      <a16:colId xmlns:a16="http://schemas.microsoft.com/office/drawing/2014/main" val="859116795"/>
                    </a:ext>
                  </a:extLst>
                </a:gridCol>
                <a:gridCol w="643227">
                  <a:extLst>
                    <a:ext uri="{9D8B030D-6E8A-4147-A177-3AD203B41FA5}">
                      <a16:colId xmlns:a16="http://schemas.microsoft.com/office/drawing/2014/main" val="3580620769"/>
                    </a:ext>
                  </a:extLst>
                </a:gridCol>
                <a:gridCol w="903006">
                  <a:extLst>
                    <a:ext uri="{9D8B030D-6E8A-4147-A177-3AD203B41FA5}">
                      <a16:colId xmlns:a16="http://schemas.microsoft.com/office/drawing/2014/main" val="4020584923"/>
                    </a:ext>
                  </a:extLst>
                </a:gridCol>
                <a:gridCol w="1288787">
                  <a:extLst>
                    <a:ext uri="{9D8B030D-6E8A-4147-A177-3AD203B41FA5}">
                      <a16:colId xmlns:a16="http://schemas.microsoft.com/office/drawing/2014/main" val="3773404370"/>
                    </a:ext>
                  </a:extLst>
                </a:gridCol>
              </a:tblGrid>
              <a:tr h="275505">
                <a:tc gridSpan="6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800" b="1" kern="0" dirty="0">
                          <a:solidFill>
                            <a:schemeClr val="lt1"/>
                          </a:solidFill>
                          <a:effectLst/>
                        </a:rPr>
                        <a:t>Debt-to-Equity</a:t>
                      </a:r>
                      <a:endParaRPr lang="bg-BG" sz="1800" b="1" kern="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0715617"/>
                  </a:ext>
                </a:extLst>
              </a:tr>
              <a:tr h="27550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bg-BG" sz="1200" b="1" kern="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0" kern="0" dirty="0">
                          <a:solidFill>
                            <a:schemeClr val="tx1"/>
                          </a:solidFill>
                          <a:effectLst/>
                        </a:rPr>
                        <a:t>Coeff.</a:t>
                      </a:r>
                      <a:endParaRPr lang="bg-BG" sz="1600" b="0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0" kern="0" dirty="0">
                          <a:solidFill>
                            <a:schemeClr val="tx1"/>
                          </a:solidFill>
                          <a:effectLst/>
                        </a:rPr>
                        <a:t>Std. Error</a:t>
                      </a:r>
                      <a:endParaRPr lang="bg-BG" sz="1600" b="0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0" kern="0" dirty="0">
                          <a:solidFill>
                            <a:schemeClr val="tx1"/>
                          </a:solidFill>
                          <a:effectLst/>
                        </a:rPr>
                        <a:t>z</a:t>
                      </a:r>
                      <a:endParaRPr lang="bg-BG" sz="1600" b="0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0" kern="0" dirty="0">
                          <a:solidFill>
                            <a:schemeClr val="tx1"/>
                          </a:solidFill>
                          <a:effectLst/>
                        </a:rPr>
                        <a:t>p-value</a:t>
                      </a:r>
                      <a:endParaRPr lang="bg-BG" sz="1600" b="0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0" kern="0" dirty="0">
                          <a:solidFill>
                            <a:schemeClr val="tx1"/>
                          </a:solidFill>
                          <a:effectLst/>
                        </a:rPr>
                        <a:t>R - Squared</a:t>
                      </a:r>
                      <a:endParaRPr lang="bg-BG" sz="1600" b="0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3506790"/>
                  </a:ext>
                </a:extLst>
              </a:tr>
              <a:tr h="27550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kern="0" dirty="0">
                          <a:solidFill>
                            <a:schemeClr val="lt1"/>
                          </a:solidFill>
                          <a:effectLst/>
                        </a:rPr>
                        <a:t>GPRI as per BlackRock</a:t>
                      </a:r>
                      <a:endParaRPr lang="bg-BG" sz="1400" b="1" kern="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solidFill>
                            <a:schemeClr val="tx1"/>
                          </a:solidFill>
                          <a:effectLst/>
                        </a:rPr>
                        <a:t>-0.00963 </a:t>
                      </a:r>
                      <a:endParaRPr lang="bg-BG" sz="16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solidFill>
                            <a:schemeClr val="tx1"/>
                          </a:solidFill>
                          <a:effectLst/>
                        </a:rPr>
                        <a:t> 0.2009 </a:t>
                      </a:r>
                      <a:endParaRPr lang="bg-BG" sz="16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solidFill>
                            <a:schemeClr val="tx1"/>
                          </a:solidFill>
                          <a:effectLst/>
                        </a:rPr>
                        <a:t>-0.05 </a:t>
                      </a:r>
                      <a:endParaRPr lang="bg-BG" sz="16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solidFill>
                            <a:schemeClr val="tx1"/>
                          </a:solidFill>
                          <a:effectLst/>
                        </a:rPr>
                        <a:t> 0.962 </a:t>
                      </a:r>
                      <a:endParaRPr lang="bg-BG" sz="16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solidFill>
                            <a:schemeClr val="tx1"/>
                          </a:solidFill>
                          <a:effectLst/>
                        </a:rPr>
                        <a:t>0.000</a:t>
                      </a:r>
                      <a:endParaRPr lang="bg-BG" sz="16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5323797"/>
                  </a:ext>
                </a:extLst>
              </a:tr>
              <a:tr h="27550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kern="0" dirty="0">
                          <a:solidFill>
                            <a:schemeClr val="lt1"/>
                          </a:solidFill>
                          <a:effectLst/>
                        </a:rPr>
                        <a:t>Constant</a:t>
                      </a:r>
                      <a:endParaRPr lang="bg-BG" sz="1400" b="1" kern="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0" kern="0" dirty="0">
                          <a:solidFill>
                            <a:schemeClr val="tx1"/>
                          </a:solidFill>
                          <a:effectLst/>
                        </a:rPr>
                        <a:t> 0.89 </a:t>
                      </a:r>
                      <a:endParaRPr lang="bg-BG" sz="1600" b="0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0" kern="0" dirty="0">
                          <a:solidFill>
                            <a:schemeClr val="tx1"/>
                          </a:solidFill>
                          <a:effectLst/>
                        </a:rPr>
                        <a:t> 0.0848 </a:t>
                      </a:r>
                      <a:endParaRPr lang="bg-BG" sz="1600" b="0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0" kern="0" dirty="0">
                          <a:solidFill>
                            <a:schemeClr val="tx1"/>
                          </a:solidFill>
                          <a:effectLst/>
                        </a:rPr>
                        <a:t>10.54 </a:t>
                      </a:r>
                      <a:endParaRPr lang="bg-BG" sz="1600" b="0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0" kern="0" dirty="0">
                          <a:solidFill>
                            <a:schemeClr val="tx1"/>
                          </a:solidFill>
                          <a:effectLst/>
                        </a:rPr>
                        <a:t> 0.00 </a:t>
                      </a:r>
                      <a:endParaRPr lang="bg-BG" sz="1600" b="0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1291467"/>
                  </a:ext>
                </a:extLst>
              </a:tr>
              <a:tr h="27550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kern="0" dirty="0">
                          <a:solidFill>
                            <a:schemeClr val="lt1"/>
                          </a:solidFill>
                          <a:effectLst/>
                        </a:rPr>
                        <a:t>GPRI as per Caldara and </a:t>
                      </a:r>
                      <a:r>
                        <a:rPr lang="en-GB" sz="1400" b="1" kern="0" dirty="0" err="1">
                          <a:solidFill>
                            <a:schemeClr val="lt1"/>
                          </a:solidFill>
                          <a:effectLst/>
                        </a:rPr>
                        <a:t>Iacovello</a:t>
                      </a:r>
                      <a:endParaRPr lang="bg-BG" sz="1400" b="1" kern="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solidFill>
                            <a:schemeClr val="tx1"/>
                          </a:solidFill>
                          <a:effectLst/>
                        </a:rPr>
                        <a:t>-0.00223 </a:t>
                      </a:r>
                      <a:endParaRPr lang="bg-BG" sz="16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solidFill>
                            <a:schemeClr val="tx1"/>
                          </a:solidFill>
                          <a:effectLst/>
                        </a:rPr>
                        <a:t> 0.0019 </a:t>
                      </a:r>
                      <a:endParaRPr lang="bg-BG" sz="16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solidFill>
                            <a:schemeClr val="tx1"/>
                          </a:solidFill>
                          <a:effectLst/>
                        </a:rPr>
                        <a:t>-1.16 </a:t>
                      </a:r>
                      <a:endParaRPr lang="bg-BG" sz="16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solidFill>
                            <a:schemeClr val="tx1"/>
                          </a:solidFill>
                          <a:effectLst/>
                        </a:rPr>
                        <a:t> 0.25 </a:t>
                      </a:r>
                      <a:endParaRPr lang="bg-BG" sz="16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solidFill>
                            <a:schemeClr val="tx1"/>
                          </a:solidFill>
                          <a:effectLst/>
                        </a:rPr>
                        <a:t>0.0027</a:t>
                      </a:r>
                      <a:endParaRPr lang="bg-BG" sz="1600" b="1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7292485"/>
                  </a:ext>
                </a:extLst>
              </a:tr>
              <a:tr h="27550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kern="0" dirty="0">
                          <a:solidFill>
                            <a:schemeClr val="lt1"/>
                          </a:solidFill>
                          <a:effectLst/>
                        </a:rPr>
                        <a:t>Constant</a:t>
                      </a:r>
                      <a:endParaRPr lang="bg-BG" sz="1400" b="1" kern="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0" kern="0" dirty="0">
                          <a:solidFill>
                            <a:schemeClr val="tx1"/>
                          </a:solidFill>
                          <a:effectLst/>
                        </a:rPr>
                        <a:t> 1.13 </a:t>
                      </a:r>
                      <a:endParaRPr lang="bg-BG" sz="1600" b="0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0" kern="0" dirty="0">
                          <a:solidFill>
                            <a:schemeClr val="tx1"/>
                          </a:solidFill>
                          <a:effectLst/>
                        </a:rPr>
                        <a:t> 0.216 </a:t>
                      </a:r>
                      <a:endParaRPr lang="bg-BG" sz="1600" b="0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0" kern="0" dirty="0">
                          <a:solidFill>
                            <a:schemeClr val="tx1"/>
                          </a:solidFill>
                          <a:effectLst/>
                        </a:rPr>
                        <a:t> 5.25 </a:t>
                      </a:r>
                      <a:endParaRPr lang="bg-BG" sz="1600" b="0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0" kern="0" dirty="0">
                          <a:solidFill>
                            <a:schemeClr val="tx1"/>
                          </a:solidFill>
                          <a:effectLst/>
                        </a:rPr>
                        <a:t> 0.00 </a:t>
                      </a:r>
                      <a:endParaRPr lang="bg-BG" sz="1600" b="0" kern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932243"/>
                  </a:ext>
                </a:extLst>
              </a:tr>
            </a:tbl>
          </a:graphicData>
        </a:graphic>
      </p:graphicFrame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D571FE5E-5227-F834-C2E1-11D6B0DC9E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6282496"/>
              </p:ext>
            </p:extLst>
          </p:nvPr>
        </p:nvGraphicFramePr>
        <p:xfrm>
          <a:off x="715415" y="3309407"/>
          <a:ext cx="10375080" cy="314571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4053022">
                  <a:extLst>
                    <a:ext uri="{9D8B030D-6E8A-4147-A177-3AD203B41FA5}">
                      <a16:colId xmlns:a16="http://schemas.microsoft.com/office/drawing/2014/main" val="1685095823"/>
                    </a:ext>
                  </a:extLst>
                </a:gridCol>
                <a:gridCol w="1296041">
                  <a:extLst>
                    <a:ext uri="{9D8B030D-6E8A-4147-A177-3AD203B41FA5}">
                      <a16:colId xmlns:a16="http://schemas.microsoft.com/office/drawing/2014/main" val="2438544442"/>
                    </a:ext>
                  </a:extLst>
                </a:gridCol>
                <a:gridCol w="1459011">
                  <a:extLst>
                    <a:ext uri="{9D8B030D-6E8A-4147-A177-3AD203B41FA5}">
                      <a16:colId xmlns:a16="http://schemas.microsoft.com/office/drawing/2014/main" val="684052200"/>
                    </a:ext>
                  </a:extLst>
                </a:gridCol>
                <a:gridCol w="809061">
                  <a:extLst>
                    <a:ext uri="{9D8B030D-6E8A-4147-A177-3AD203B41FA5}">
                      <a16:colId xmlns:a16="http://schemas.microsoft.com/office/drawing/2014/main" val="813396297"/>
                    </a:ext>
                  </a:extLst>
                </a:gridCol>
                <a:gridCol w="1135001">
                  <a:extLst>
                    <a:ext uri="{9D8B030D-6E8A-4147-A177-3AD203B41FA5}">
                      <a16:colId xmlns:a16="http://schemas.microsoft.com/office/drawing/2014/main" val="3899481744"/>
                    </a:ext>
                  </a:extLst>
                </a:gridCol>
                <a:gridCol w="1622944">
                  <a:extLst>
                    <a:ext uri="{9D8B030D-6E8A-4147-A177-3AD203B41FA5}">
                      <a16:colId xmlns:a16="http://schemas.microsoft.com/office/drawing/2014/main" val="2679406123"/>
                    </a:ext>
                  </a:extLst>
                </a:gridCol>
              </a:tblGrid>
              <a:tr h="314571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800" kern="0" dirty="0">
                          <a:effectLst/>
                        </a:rPr>
                        <a:t>Debt-to-Equity</a:t>
                      </a:r>
                      <a:endParaRPr lang="bg-BG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2362289"/>
                  </a:ext>
                </a:extLst>
              </a:tr>
              <a:tr h="3145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bg-BG" sz="12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Coeff.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Std. Error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z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p-value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R - Squared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394670"/>
                  </a:ext>
                </a:extLst>
              </a:tr>
              <a:tr h="3145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GPRI as per BlackRock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 -0.024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0.25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 -0.10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 0.924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0.0019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3837489"/>
                  </a:ext>
                </a:extLst>
              </a:tr>
              <a:tr h="3145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Company size (market cap)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0.00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0.001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-0.49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0.622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30984"/>
                  </a:ext>
                </a:extLst>
              </a:tr>
              <a:tr h="3145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Inflation rate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0.05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2.96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0.02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0.985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273777"/>
                  </a:ext>
                </a:extLst>
              </a:tr>
              <a:tr h="3145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Constant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0.91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0.209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4.28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0.00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8218884"/>
                  </a:ext>
                </a:extLst>
              </a:tr>
              <a:tr h="3145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GPRI as per Caldara and </a:t>
                      </a:r>
                      <a:r>
                        <a:rPr lang="en-GB" sz="1400" kern="0" dirty="0" err="1">
                          <a:effectLst/>
                        </a:rPr>
                        <a:t>Iacovello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-0.05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 0.021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-1.65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 0.100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0.0066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4716403"/>
                  </a:ext>
                </a:extLst>
              </a:tr>
              <a:tr h="3145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Company size (market cap)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0.000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0.001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-0.38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0.704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5534347"/>
                  </a:ext>
                </a:extLst>
              </a:tr>
              <a:tr h="3145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Inflation rate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4.12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3.40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1.21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0.226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0473694"/>
                  </a:ext>
                </a:extLst>
              </a:tr>
              <a:tr h="3145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Constant</a:t>
                      </a:r>
                      <a:endParaRPr lang="bg-BG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1.25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0.26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4.80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0.000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6238235"/>
                  </a:ext>
                </a:extLst>
              </a:tr>
            </a:tbl>
          </a:graphicData>
        </a:graphic>
      </p:graphicFrame>
      <p:grpSp>
        <p:nvGrpSpPr>
          <p:cNvPr id="138" name="Google Shape;14;p2">
            <a:extLst>
              <a:ext uri="{FF2B5EF4-FFF2-40B4-BE49-F238E27FC236}">
                <a16:creationId xmlns:a16="http://schemas.microsoft.com/office/drawing/2014/main" id="{C5335500-E818-1156-3124-3733A6B501E6}"/>
              </a:ext>
            </a:extLst>
          </p:cNvPr>
          <p:cNvGrpSpPr/>
          <p:nvPr/>
        </p:nvGrpSpPr>
        <p:grpSpPr>
          <a:xfrm rot="10800000">
            <a:off x="273934" y="922460"/>
            <a:ext cx="3778313" cy="355428"/>
            <a:chOff x="-79178" y="4632327"/>
            <a:chExt cx="4182751" cy="402045"/>
          </a:xfrm>
          <a:solidFill>
            <a:schemeClr val="bg1">
              <a:lumMod val="65000"/>
            </a:schemeClr>
          </a:solidFill>
        </p:grpSpPr>
        <p:sp>
          <p:nvSpPr>
            <p:cNvPr id="139" name="Google Shape;15;p2">
              <a:extLst>
                <a:ext uri="{FF2B5EF4-FFF2-40B4-BE49-F238E27FC236}">
                  <a16:creationId xmlns:a16="http://schemas.microsoft.com/office/drawing/2014/main" id="{4187D428-D9A9-0F63-3614-EF612CEB9970}"/>
                </a:ext>
              </a:extLst>
            </p:cNvPr>
            <p:cNvSpPr/>
            <p:nvPr/>
          </p:nvSpPr>
          <p:spPr>
            <a:xfrm rot="10800000">
              <a:off x="192473" y="463831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6;p2">
              <a:extLst>
                <a:ext uri="{FF2B5EF4-FFF2-40B4-BE49-F238E27FC236}">
                  <a16:creationId xmlns:a16="http://schemas.microsoft.com/office/drawing/2014/main" id="{DBBA10D2-8E16-B349-9ED8-71AE868B5A41}"/>
                </a:ext>
              </a:extLst>
            </p:cNvPr>
            <p:cNvSpPr/>
            <p:nvPr/>
          </p:nvSpPr>
          <p:spPr>
            <a:xfrm rot="10800000">
              <a:off x="-79178" y="463831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7;p2">
              <a:extLst>
                <a:ext uri="{FF2B5EF4-FFF2-40B4-BE49-F238E27FC236}">
                  <a16:creationId xmlns:a16="http://schemas.microsoft.com/office/drawing/2014/main" id="{9E9219C8-E29C-8FF7-147D-E34CC4607471}"/>
                </a:ext>
              </a:extLst>
            </p:cNvPr>
            <p:cNvSpPr/>
            <p:nvPr/>
          </p:nvSpPr>
          <p:spPr>
            <a:xfrm rot="10800000">
              <a:off x="192473" y="492637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8;p2">
              <a:extLst>
                <a:ext uri="{FF2B5EF4-FFF2-40B4-BE49-F238E27FC236}">
                  <a16:creationId xmlns:a16="http://schemas.microsoft.com/office/drawing/2014/main" id="{06114F3B-4223-3CF9-4525-18651B26CA49}"/>
                </a:ext>
              </a:extLst>
            </p:cNvPr>
            <p:cNvSpPr/>
            <p:nvPr/>
          </p:nvSpPr>
          <p:spPr>
            <a:xfrm rot="10800000">
              <a:off x="-79178" y="492637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9;p2">
              <a:extLst>
                <a:ext uri="{FF2B5EF4-FFF2-40B4-BE49-F238E27FC236}">
                  <a16:creationId xmlns:a16="http://schemas.microsoft.com/office/drawing/2014/main" id="{645E73C9-6F33-58BA-5E35-D4B16040012D}"/>
                </a:ext>
              </a:extLst>
            </p:cNvPr>
            <p:cNvSpPr/>
            <p:nvPr/>
          </p:nvSpPr>
          <p:spPr>
            <a:xfrm rot="10800000">
              <a:off x="735773" y="463489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20;p2">
              <a:extLst>
                <a:ext uri="{FF2B5EF4-FFF2-40B4-BE49-F238E27FC236}">
                  <a16:creationId xmlns:a16="http://schemas.microsoft.com/office/drawing/2014/main" id="{26873184-5B92-4B7E-A168-51C3C0E98E9C}"/>
                </a:ext>
              </a:extLst>
            </p:cNvPr>
            <p:cNvSpPr/>
            <p:nvPr/>
          </p:nvSpPr>
          <p:spPr>
            <a:xfrm rot="10800000">
              <a:off x="464122" y="463489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21;p2">
              <a:extLst>
                <a:ext uri="{FF2B5EF4-FFF2-40B4-BE49-F238E27FC236}">
                  <a16:creationId xmlns:a16="http://schemas.microsoft.com/office/drawing/2014/main" id="{678B6C6D-F1E7-5363-ECEE-CC4268042230}"/>
                </a:ext>
              </a:extLst>
            </p:cNvPr>
            <p:cNvSpPr/>
            <p:nvPr/>
          </p:nvSpPr>
          <p:spPr>
            <a:xfrm rot="10800000">
              <a:off x="735773" y="492294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22;p2">
              <a:extLst>
                <a:ext uri="{FF2B5EF4-FFF2-40B4-BE49-F238E27FC236}">
                  <a16:creationId xmlns:a16="http://schemas.microsoft.com/office/drawing/2014/main" id="{F1516AE1-14A7-C3ED-9F35-6FB8F59D3AEC}"/>
                </a:ext>
              </a:extLst>
            </p:cNvPr>
            <p:cNvSpPr/>
            <p:nvPr/>
          </p:nvSpPr>
          <p:spPr>
            <a:xfrm rot="10800000">
              <a:off x="464122" y="492294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23;p2">
              <a:extLst>
                <a:ext uri="{FF2B5EF4-FFF2-40B4-BE49-F238E27FC236}">
                  <a16:creationId xmlns:a16="http://schemas.microsoft.com/office/drawing/2014/main" id="{31A71CEC-CE54-E411-A99C-FB8837BDFA43}"/>
                </a:ext>
              </a:extLst>
            </p:cNvPr>
            <p:cNvSpPr/>
            <p:nvPr/>
          </p:nvSpPr>
          <p:spPr>
            <a:xfrm rot="10800000">
              <a:off x="1279073" y="463660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24;p2">
              <a:extLst>
                <a:ext uri="{FF2B5EF4-FFF2-40B4-BE49-F238E27FC236}">
                  <a16:creationId xmlns:a16="http://schemas.microsoft.com/office/drawing/2014/main" id="{B357A53D-AADA-249D-37AF-638017D0FB74}"/>
                </a:ext>
              </a:extLst>
            </p:cNvPr>
            <p:cNvSpPr/>
            <p:nvPr/>
          </p:nvSpPr>
          <p:spPr>
            <a:xfrm rot="10800000">
              <a:off x="1007422" y="463660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25;p2">
              <a:extLst>
                <a:ext uri="{FF2B5EF4-FFF2-40B4-BE49-F238E27FC236}">
                  <a16:creationId xmlns:a16="http://schemas.microsoft.com/office/drawing/2014/main" id="{EB365BED-9F2A-E703-12EB-C88ECE00ECBE}"/>
                </a:ext>
              </a:extLst>
            </p:cNvPr>
            <p:cNvSpPr/>
            <p:nvPr/>
          </p:nvSpPr>
          <p:spPr>
            <a:xfrm rot="10800000">
              <a:off x="1279073" y="492466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26;p2">
              <a:extLst>
                <a:ext uri="{FF2B5EF4-FFF2-40B4-BE49-F238E27FC236}">
                  <a16:creationId xmlns:a16="http://schemas.microsoft.com/office/drawing/2014/main" id="{EED20B71-A7B7-7CE8-A3E1-997BFCFD7AD8}"/>
                </a:ext>
              </a:extLst>
            </p:cNvPr>
            <p:cNvSpPr/>
            <p:nvPr/>
          </p:nvSpPr>
          <p:spPr>
            <a:xfrm rot="10800000">
              <a:off x="1007422" y="492466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27;p2">
              <a:extLst>
                <a:ext uri="{FF2B5EF4-FFF2-40B4-BE49-F238E27FC236}">
                  <a16:creationId xmlns:a16="http://schemas.microsoft.com/office/drawing/2014/main" id="{FF70F4CD-326F-B4C1-0DE4-90B5448E1FF7}"/>
                </a:ext>
              </a:extLst>
            </p:cNvPr>
            <p:cNvSpPr/>
            <p:nvPr/>
          </p:nvSpPr>
          <p:spPr>
            <a:xfrm rot="10800000">
              <a:off x="1822373" y="46331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28;p2">
              <a:extLst>
                <a:ext uri="{FF2B5EF4-FFF2-40B4-BE49-F238E27FC236}">
                  <a16:creationId xmlns:a16="http://schemas.microsoft.com/office/drawing/2014/main" id="{368492C1-6295-6A00-5140-F3C0A99DA575}"/>
                </a:ext>
              </a:extLst>
            </p:cNvPr>
            <p:cNvSpPr/>
            <p:nvPr/>
          </p:nvSpPr>
          <p:spPr>
            <a:xfrm rot="10800000">
              <a:off x="1550722" y="46331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29;p2">
              <a:extLst>
                <a:ext uri="{FF2B5EF4-FFF2-40B4-BE49-F238E27FC236}">
                  <a16:creationId xmlns:a16="http://schemas.microsoft.com/office/drawing/2014/main" id="{64C35BA8-C7D8-6339-168C-24031ABFC4C7}"/>
                </a:ext>
              </a:extLst>
            </p:cNvPr>
            <p:cNvSpPr/>
            <p:nvPr/>
          </p:nvSpPr>
          <p:spPr>
            <a:xfrm rot="10800000">
              <a:off x="1822373" y="492123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30;p2">
              <a:extLst>
                <a:ext uri="{FF2B5EF4-FFF2-40B4-BE49-F238E27FC236}">
                  <a16:creationId xmlns:a16="http://schemas.microsoft.com/office/drawing/2014/main" id="{417981A5-55EC-BB43-0EAC-D583FAE101A5}"/>
                </a:ext>
              </a:extLst>
            </p:cNvPr>
            <p:cNvSpPr/>
            <p:nvPr/>
          </p:nvSpPr>
          <p:spPr>
            <a:xfrm rot="10800000">
              <a:off x="1550722" y="492123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31;p2">
              <a:extLst>
                <a:ext uri="{FF2B5EF4-FFF2-40B4-BE49-F238E27FC236}">
                  <a16:creationId xmlns:a16="http://schemas.microsoft.com/office/drawing/2014/main" id="{8243DBAB-C143-0E95-1ABC-778F98952068}"/>
                </a:ext>
              </a:extLst>
            </p:cNvPr>
            <p:cNvSpPr/>
            <p:nvPr/>
          </p:nvSpPr>
          <p:spPr>
            <a:xfrm rot="10800000">
              <a:off x="2365673" y="463746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32;p2">
              <a:extLst>
                <a:ext uri="{FF2B5EF4-FFF2-40B4-BE49-F238E27FC236}">
                  <a16:creationId xmlns:a16="http://schemas.microsoft.com/office/drawing/2014/main" id="{AB836BEE-5CDE-8A7A-197A-ECDA01845D89}"/>
                </a:ext>
              </a:extLst>
            </p:cNvPr>
            <p:cNvSpPr/>
            <p:nvPr/>
          </p:nvSpPr>
          <p:spPr>
            <a:xfrm rot="10800000">
              <a:off x="2094022" y="463746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33;p2">
              <a:extLst>
                <a:ext uri="{FF2B5EF4-FFF2-40B4-BE49-F238E27FC236}">
                  <a16:creationId xmlns:a16="http://schemas.microsoft.com/office/drawing/2014/main" id="{A22E2536-2EB9-534D-3119-49CA34C5A287}"/>
                </a:ext>
              </a:extLst>
            </p:cNvPr>
            <p:cNvSpPr/>
            <p:nvPr/>
          </p:nvSpPr>
          <p:spPr>
            <a:xfrm rot="10800000">
              <a:off x="2365673" y="492552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34;p2">
              <a:extLst>
                <a:ext uri="{FF2B5EF4-FFF2-40B4-BE49-F238E27FC236}">
                  <a16:creationId xmlns:a16="http://schemas.microsoft.com/office/drawing/2014/main" id="{E146A1DB-50DA-685F-7D90-B91CD19C838F}"/>
                </a:ext>
              </a:extLst>
            </p:cNvPr>
            <p:cNvSpPr/>
            <p:nvPr/>
          </p:nvSpPr>
          <p:spPr>
            <a:xfrm rot="10800000">
              <a:off x="2094022" y="492552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35;p2">
              <a:extLst>
                <a:ext uri="{FF2B5EF4-FFF2-40B4-BE49-F238E27FC236}">
                  <a16:creationId xmlns:a16="http://schemas.microsoft.com/office/drawing/2014/main" id="{F619787D-D900-9F5F-B585-CBF0AE1BE33F}"/>
                </a:ext>
              </a:extLst>
            </p:cNvPr>
            <p:cNvSpPr/>
            <p:nvPr/>
          </p:nvSpPr>
          <p:spPr>
            <a:xfrm rot="10800000">
              <a:off x="2908973" y="463404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36;p2">
              <a:extLst>
                <a:ext uri="{FF2B5EF4-FFF2-40B4-BE49-F238E27FC236}">
                  <a16:creationId xmlns:a16="http://schemas.microsoft.com/office/drawing/2014/main" id="{93E720C2-C546-1D18-5BDC-26EA3BF0AD15}"/>
                </a:ext>
              </a:extLst>
            </p:cNvPr>
            <p:cNvSpPr/>
            <p:nvPr/>
          </p:nvSpPr>
          <p:spPr>
            <a:xfrm rot="10800000">
              <a:off x="2637322" y="463404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37;p2">
              <a:extLst>
                <a:ext uri="{FF2B5EF4-FFF2-40B4-BE49-F238E27FC236}">
                  <a16:creationId xmlns:a16="http://schemas.microsoft.com/office/drawing/2014/main" id="{6CAC392A-14B6-C69A-838D-5BF0846CA70B}"/>
                </a:ext>
              </a:extLst>
            </p:cNvPr>
            <p:cNvSpPr/>
            <p:nvPr/>
          </p:nvSpPr>
          <p:spPr>
            <a:xfrm rot="10800000">
              <a:off x="2908973" y="492209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38;p2">
              <a:extLst>
                <a:ext uri="{FF2B5EF4-FFF2-40B4-BE49-F238E27FC236}">
                  <a16:creationId xmlns:a16="http://schemas.microsoft.com/office/drawing/2014/main" id="{7D7AB051-B9D9-3488-9D0F-E741E1D18093}"/>
                </a:ext>
              </a:extLst>
            </p:cNvPr>
            <p:cNvSpPr/>
            <p:nvPr/>
          </p:nvSpPr>
          <p:spPr>
            <a:xfrm rot="10800000">
              <a:off x="2637322" y="492209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39;p2">
              <a:extLst>
                <a:ext uri="{FF2B5EF4-FFF2-40B4-BE49-F238E27FC236}">
                  <a16:creationId xmlns:a16="http://schemas.microsoft.com/office/drawing/2014/main" id="{1348916C-4C0E-FDF0-C40B-A7A9EB3B309F}"/>
                </a:ext>
              </a:extLst>
            </p:cNvPr>
            <p:cNvSpPr/>
            <p:nvPr/>
          </p:nvSpPr>
          <p:spPr>
            <a:xfrm rot="10800000">
              <a:off x="3452273" y="463575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40;p2">
              <a:extLst>
                <a:ext uri="{FF2B5EF4-FFF2-40B4-BE49-F238E27FC236}">
                  <a16:creationId xmlns:a16="http://schemas.microsoft.com/office/drawing/2014/main" id="{2A7D730B-2D70-E74A-3219-EC1CC342B050}"/>
                </a:ext>
              </a:extLst>
            </p:cNvPr>
            <p:cNvSpPr/>
            <p:nvPr/>
          </p:nvSpPr>
          <p:spPr>
            <a:xfrm rot="10800000">
              <a:off x="3180622" y="463575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41;p2">
              <a:extLst>
                <a:ext uri="{FF2B5EF4-FFF2-40B4-BE49-F238E27FC236}">
                  <a16:creationId xmlns:a16="http://schemas.microsoft.com/office/drawing/2014/main" id="{3144581D-3460-B9CB-3278-C7A23356E549}"/>
                </a:ext>
              </a:extLst>
            </p:cNvPr>
            <p:cNvSpPr/>
            <p:nvPr/>
          </p:nvSpPr>
          <p:spPr>
            <a:xfrm rot="10800000">
              <a:off x="3452273" y="492381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42;p2">
              <a:extLst>
                <a:ext uri="{FF2B5EF4-FFF2-40B4-BE49-F238E27FC236}">
                  <a16:creationId xmlns:a16="http://schemas.microsoft.com/office/drawing/2014/main" id="{325D3848-4A8D-5F88-E37A-5B2AAD8C511B}"/>
                </a:ext>
              </a:extLst>
            </p:cNvPr>
            <p:cNvSpPr/>
            <p:nvPr/>
          </p:nvSpPr>
          <p:spPr>
            <a:xfrm rot="10800000">
              <a:off x="3180622" y="492381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43;p2">
              <a:extLst>
                <a:ext uri="{FF2B5EF4-FFF2-40B4-BE49-F238E27FC236}">
                  <a16:creationId xmlns:a16="http://schemas.microsoft.com/office/drawing/2014/main" id="{5F96C2E6-C07A-45E7-AADC-080BF89AD43C}"/>
                </a:ext>
              </a:extLst>
            </p:cNvPr>
            <p:cNvSpPr/>
            <p:nvPr/>
          </p:nvSpPr>
          <p:spPr>
            <a:xfrm rot="10800000">
              <a:off x="3995573" y="463232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44;p2">
              <a:extLst>
                <a:ext uri="{FF2B5EF4-FFF2-40B4-BE49-F238E27FC236}">
                  <a16:creationId xmlns:a16="http://schemas.microsoft.com/office/drawing/2014/main" id="{C3F6B5F9-CEAB-68B5-2347-36EA1869CE3B}"/>
                </a:ext>
              </a:extLst>
            </p:cNvPr>
            <p:cNvSpPr/>
            <p:nvPr/>
          </p:nvSpPr>
          <p:spPr>
            <a:xfrm rot="10800000">
              <a:off x="3723922" y="463232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45;p2">
              <a:extLst>
                <a:ext uri="{FF2B5EF4-FFF2-40B4-BE49-F238E27FC236}">
                  <a16:creationId xmlns:a16="http://schemas.microsoft.com/office/drawing/2014/main" id="{1E298ABC-67B7-A09D-7D0A-0042ECE362F1}"/>
                </a:ext>
              </a:extLst>
            </p:cNvPr>
            <p:cNvSpPr/>
            <p:nvPr/>
          </p:nvSpPr>
          <p:spPr>
            <a:xfrm rot="10800000">
              <a:off x="3995573" y="492038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46;p2">
              <a:extLst>
                <a:ext uri="{FF2B5EF4-FFF2-40B4-BE49-F238E27FC236}">
                  <a16:creationId xmlns:a16="http://schemas.microsoft.com/office/drawing/2014/main" id="{3AD383EA-F901-1E11-1C4E-1898F3AE96C3}"/>
                </a:ext>
              </a:extLst>
            </p:cNvPr>
            <p:cNvSpPr/>
            <p:nvPr/>
          </p:nvSpPr>
          <p:spPr>
            <a:xfrm rot="10800000">
              <a:off x="3723922" y="492038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1" name="Google Shape;14;p2">
            <a:extLst>
              <a:ext uri="{FF2B5EF4-FFF2-40B4-BE49-F238E27FC236}">
                <a16:creationId xmlns:a16="http://schemas.microsoft.com/office/drawing/2014/main" id="{D0672903-6889-2887-1BA0-32F6BC1B693B}"/>
              </a:ext>
            </a:extLst>
          </p:cNvPr>
          <p:cNvGrpSpPr/>
          <p:nvPr/>
        </p:nvGrpSpPr>
        <p:grpSpPr>
          <a:xfrm rot="10800000">
            <a:off x="8163543" y="956459"/>
            <a:ext cx="3778313" cy="355428"/>
            <a:chOff x="-79178" y="4632327"/>
            <a:chExt cx="4182751" cy="402045"/>
          </a:xfrm>
          <a:solidFill>
            <a:schemeClr val="bg1">
              <a:lumMod val="65000"/>
            </a:schemeClr>
          </a:solidFill>
        </p:grpSpPr>
        <p:sp>
          <p:nvSpPr>
            <p:cNvPr id="172" name="Google Shape;15;p2">
              <a:extLst>
                <a:ext uri="{FF2B5EF4-FFF2-40B4-BE49-F238E27FC236}">
                  <a16:creationId xmlns:a16="http://schemas.microsoft.com/office/drawing/2014/main" id="{69FD2B1B-E3FF-79C4-E2B8-3A25211A4D45}"/>
                </a:ext>
              </a:extLst>
            </p:cNvPr>
            <p:cNvSpPr/>
            <p:nvPr/>
          </p:nvSpPr>
          <p:spPr>
            <a:xfrm rot="10800000">
              <a:off x="192473" y="463831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6;p2">
              <a:extLst>
                <a:ext uri="{FF2B5EF4-FFF2-40B4-BE49-F238E27FC236}">
                  <a16:creationId xmlns:a16="http://schemas.microsoft.com/office/drawing/2014/main" id="{ADB17CB9-ED30-8054-83B4-820EDF3FFB4F}"/>
                </a:ext>
              </a:extLst>
            </p:cNvPr>
            <p:cNvSpPr/>
            <p:nvPr/>
          </p:nvSpPr>
          <p:spPr>
            <a:xfrm rot="10800000">
              <a:off x="-79178" y="463831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;p2">
              <a:extLst>
                <a:ext uri="{FF2B5EF4-FFF2-40B4-BE49-F238E27FC236}">
                  <a16:creationId xmlns:a16="http://schemas.microsoft.com/office/drawing/2014/main" id="{9A8E9897-8DB7-3254-7687-B0E86E203EC6}"/>
                </a:ext>
              </a:extLst>
            </p:cNvPr>
            <p:cNvSpPr/>
            <p:nvPr/>
          </p:nvSpPr>
          <p:spPr>
            <a:xfrm rot="10800000">
              <a:off x="192473" y="492637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8;p2">
              <a:extLst>
                <a:ext uri="{FF2B5EF4-FFF2-40B4-BE49-F238E27FC236}">
                  <a16:creationId xmlns:a16="http://schemas.microsoft.com/office/drawing/2014/main" id="{BE0E826E-8328-611F-BC3A-A00721807FF7}"/>
                </a:ext>
              </a:extLst>
            </p:cNvPr>
            <p:cNvSpPr/>
            <p:nvPr/>
          </p:nvSpPr>
          <p:spPr>
            <a:xfrm rot="10800000">
              <a:off x="-79178" y="492637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9;p2">
              <a:extLst>
                <a:ext uri="{FF2B5EF4-FFF2-40B4-BE49-F238E27FC236}">
                  <a16:creationId xmlns:a16="http://schemas.microsoft.com/office/drawing/2014/main" id="{B107AB74-49F3-0FAE-8149-B4CBF41610DF}"/>
                </a:ext>
              </a:extLst>
            </p:cNvPr>
            <p:cNvSpPr/>
            <p:nvPr/>
          </p:nvSpPr>
          <p:spPr>
            <a:xfrm rot="10800000">
              <a:off x="735773" y="463489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20;p2">
              <a:extLst>
                <a:ext uri="{FF2B5EF4-FFF2-40B4-BE49-F238E27FC236}">
                  <a16:creationId xmlns:a16="http://schemas.microsoft.com/office/drawing/2014/main" id="{1534ED93-CCF3-516D-2EAE-689FEB4D8B73}"/>
                </a:ext>
              </a:extLst>
            </p:cNvPr>
            <p:cNvSpPr/>
            <p:nvPr/>
          </p:nvSpPr>
          <p:spPr>
            <a:xfrm rot="10800000">
              <a:off x="464122" y="463489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21;p2">
              <a:extLst>
                <a:ext uri="{FF2B5EF4-FFF2-40B4-BE49-F238E27FC236}">
                  <a16:creationId xmlns:a16="http://schemas.microsoft.com/office/drawing/2014/main" id="{F07972A1-45D7-C89D-BA4D-14D1939C43AF}"/>
                </a:ext>
              </a:extLst>
            </p:cNvPr>
            <p:cNvSpPr/>
            <p:nvPr/>
          </p:nvSpPr>
          <p:spPr>
            <a:xfrm rot="10800000">
              <a:off x="735773" y="492294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22;p2">
              <a:extLst>
                <a:ext uri="{FF2B5EF4-FFF2-40B4-BE49-F238E27FC236}">
                  <a16:creationId xmlns:a16="http://schemas.microsoft.com/office/drawing/2014/main" id="{827C8C6B-D74D-2148-9D6F-10A09EBCB689}"/>
                </a:ext>
              </a:extLst>
            </p:cNvPr>
            <p:cNvSpPr/>
            <p:nvPr/>
          </p:nvSpPr>
          <p:spPr>
            <a:xfrm rot="10800000">
              <a:off x="464122" y="492294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23;p2">
              <a:extLst>
                <a:ext uri="{FF2B5EF4-FFF2-40B4-BE49-F238E27FC236}">
                  <a16:creationId xmlns:a16="http://schemas.microsoft.com/office/drawing/2014/main" id="{F9454DC0-6509-6AFD-D47F-911DC9E9343D}"/>
                </a:ext>
              </a:extLst>
            </p:cNvPr>
            <p:cNvSpPr/>
            <p:nvPr/>
          </p:nvSpPr>
          <p:spPr>
            <a:xfrm rot="10800000">
              <a:off x="1279073" y="463660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24;p2">
              <a:extLst>
                <a:ext uri="{FF2B5EF4-FFF2-40B4-BE49-F238E27FC236}">
                  <a16:creationId xmlns:a16="http://schemas.microsoft.com/office/drawing/2014/main" id="{C1C36FE2-A403-BD31-2A6E-3C040945580C}"/>
                </a:ext>
              </a:extLst>
            </p:cNvPr>
            <p:cNvSpPr/>
            <p:nvPr/>
          </p:nvSpPr>
          <p:spPr>
            <a:xfrm rot="10800000">
              <a:off x="1007422" y="463660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25;p2">
              <a:extLst>
                <a:ext uri="{FF2B5EF4-FFF2-40B4-BE49-F238E27FC236}">
                  <a16:creationId xmlns:a16="http://schemas.microsoft.com/office/drawing/2014/main" id="{A18D985D-FDE2-16BC-4BC8-8871798B3D0B}"/>
                </a:ext>
              </a:extLst>
            </p:cNvPr>
            <p:cNvSpPr/>
            <p:nvPr/>
          </p:nvSpPr>
          <p:spPr>
            <a:xfrm rot="10800000">
              <a:off x="1279073" y="492466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26;p2">
              <a:extLst>
                <a:ext uri="{FF2B5EF4-FFF2-40B4-BE49-F238E27FC236}">
                  <a16:creationId xmlns:a16="http://schemas.microsoft.com/office/drawing/2014/main" id="{856F1631-04FE-C798-33EB-9187B3930497}"/>
                </a:ext>
              </a:extLst>
            </p:cNvPr>
            <p:cNvSpPr/>
            <p:nvPr/>
          </p:nvSpPr>
          <p:spPr>
            <a:xfrm rot="10800000">
              <a:off x="1007422" y="492466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27;p2">
              <a:extLst>
                <a:ext uri="{FF2B5EF4-FFF2-40B4-BE49-F238E27FC236}">
                  <a16:creationId xmlns:a16="http://schemas.microsoft.com/office/drawing/2014/main" id="{CFBB475A-11C5-B9E7-05D5-AD7CA5F9495F}"/>
                </a:ext>
              </a:extLst>
            </p:cNvPr>
            <p:cNvSpPr/>
            <p:nvPr/>
          </p:nvSpPr>
          <p:spPr>
            <a:xfrm rot="10800000">
              <a:off x="1822373" y="46331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28;p2">
              <a:extLst>
                <a:ext uri="{FF2B5EF4-FFF2-40B4-BE49-F238E27FC236}">
                  <a16:creationId xmlns:a16="http://schemas.microsoft.com/office/drawing/2014/main" id="{F69B7040-A198-8E49-431D-A5045FD81227}"/>
                </a:ext>
              </a:extLst>
            </p:cNvPr>
            <p:cNvSpPr/>
            <p:nvPr/>
          </p:nvSpPr>
          <p:spPr>
            <a:xfrm rot="10800000">
              <a:off x="1550722" y="46331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29;p2">
              <a:extLst>
                <a:ext uri="{FF2B5EF4-FFF2-40B4-BE49-F238E27FC236}">
                  <a16:creationId xmlns:a16="http://schemas.microsoft.com/office/drawing/2014/main" id="{596572E5-1DC4-409C-D74B-A35997A8C86F}"/>
                </a:ext>
              </a:extLst>
            </p:cNvPr>
            <p:cNvSpPr/>
            <p:nvPr/>
          </p:nvSpPr>
          <p:spPr>
            <a:xfrm rot="10800000">
              <a:off x="1822373" y="492123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30;p2">
              <a:extLst>
                <a:ext uri="{FF2B5EF4-FFF2-40B4-BE49-F238E27FC236}">
                  <a16:creationId xmlns:a16="http://schemas.microsoft.com/office/drawing/2014/main" id="{0329F3BA-9B21-23AA-E74D-2244BCBC460F}"/>
                </a:ext>
              </a:extLst>
            </p:cNvPr>
            <p:cNvSpPr/>
            <p:nvPr/>
          </p:nvSpPr>
          <p:spPr>
            <a:xfrm rot="10800000">
              <a:off x="1550722" y="492123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31;p2">
              <a:extLst>
                <a:ext uri="{FF2B5EF4-FFF2-40B4-BE49-F238E27FC236}">
                  <a16:creationId xmlns:a16="http://schemas.microsoft.com/office/drawing/2014/main" id="{287B49F8-5D94-49B6-7A2A-49F5E307AA77}"/>
                </a:ext>
              </a:extLst>
            </p:cNvPr>
            <p:cNvSpPr/>
            <p:nvPr/>
          </p:nvSpPr>
          <p:spPr>
            <a:xfrm rot="10800000">
              <a:off x="2365673" y="463746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32;p2">
              <a:extLst>
                <a:ext uri="{FF2B5EF4-FFF2-40B4-BE49-F238E27FC236}">
                  <a16:creationId xmlns:a16="http://schemas.microsoft.com/office/drawing/2014/main" id="{39C21C8C-2E23-AE4B-AFA6-5C0C3C50DDA8}"/>
                </a:ext>
              </a:extLst>
            </p:cNvPr>
            <p:cNvSpPr/>
            <p:nvPr/>
          </p:nvSpPr>
          <p:spPr>
            <a:xfrm rot="10800000">
              <a:off x="2094022" y="463746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33;p2">
              <a:extLst>
                <a:ext uri="{FF2B5EF4-FFF2-40B4-BE49-F238E27FC236}">
                  <a16:creationId xmlns:a16="http://schemas.microsoft.com/office/drawing/2014/main" id="{D53B2580-F7E6-8BF0-652A-0949F6A03ACD}"/>
                </a:ext>
              </a:extLst>
            </p:cNvPr>
            <p:cNvSpPr/>
            <p:nvPr/>
          </p:nvSpPr>
          <p:spPr>
            <a:xfrm rot="10800000">
              <a:off x="2365673" y="492552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34;p2">
              <a:extLst>
                <a:ext uri="{FF2B5EF4-FFF2-40B4-BE49-F238E27FC236}">
                  <a16:creationId xmlns:a16="http://schemas.microsoft.com/office/drawing/2014/main" id="{07A87FC3-5BEF-C5A0-E60A-2C4A1F0C342C}"/>
                </a:ext>
              </a:extLst>
            </p:cNvPr>
            <p:cNvSpPr/>
            <p:nvPr/>
          </p:nvSpPr>
          <p:spPr>
            <a:xfrm rot="10800000">
              <a:off x="2094022" y="492552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35;p2">
              <a:extLst>
                <a:ext uri="{FF2B5EF4-FFF2-40B4-BE49-F238E27FC236}">
                  <a16:creationId xmlns:a16="http://schemas.microsoft.com/office/drawing/2014/main" id="{D1DB0A89-EAEC-BA8F-616C-C885D3DA2567}"/>
                </a:ext>
              </a:extLst>
            </p:cNvPr>
            <p:cNvSpPr/>
            <p:nvPr/>
          </p:nvSpPr>
          <p:spPr>
            <a:xfrm rot="10800000">
              <a:off x="2908973" y="463404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36;p2">
              <a:extLst>
                <a:ext uri="{FF2B5EF4-FFF2-40B4-BE49-F238E27FC236}">
                  <a16:creationId xmlns:a16="http://schemas.microsoft.com/office/drawing/2014/main" id="{C11C394A-1628-3D75-E664-EB4E63D5677C}"/>
                </a:ext>
              </a:extLst>
            </p:cNvPr>
            <p:cNvSpPr/>
            <p:nvPr/>
          </p:nvSpPr>
          <p:spPr>
            <a:xfrm rot="10800000">
              <a:off x="2637322" y="463404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37;p2">
              <a:extLst>
                <a:ext uri="{FF2B5EF4-FFF2-40B4-BE49-F238E27FC236}">
                  <a16:creationId xmlns:a16="http://schemas.microsoft.com/office/drawing/2014/main" id="{7FB54B56-D31A-E562-1365-4571BFBF62C3}"/>
                </a:ext>
              </a:extLst>
            </p:cNvPr>
            <p:cNvSpPr/>
            <p:nvPr/>
          </p:nvSpPr>
          <p:spPr>
            <a:xfrm rot="10800000">
              <a:off x="2908973" y="492209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38;p2">
              <a:extLst>
                <a:ext uri="{FF2B5EF4-FFF2-40B4-BE49-F238E27FC236}">
                  <a16:creationId xmlns:a16="http://schemas.microsoft.com/office/drawing/2014/main" id="{CFC23179-7E1D-51E1-338B-C73DD34F0B0E}"/>
                </a:ext>
              </a:extLst>
            </p:cNvPr>
            <p:cNvSpPr/>
            <p:nvPr/>
          </p:nvSpPr>
          <p:spPr>
            <a:xfrm rot="10800000">
              <a:off x="2637322" y="492209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39;p2">
              <a:extLst>
                <a:ext uri="{FF2B5EF4-FFF2-40B4-BE49-F238E27FC236}">
                  <a16:creationId xmlns:a16="http://schemas.microsoft.com/office/drawing/2014/main" id="{A0686017-B812-FD2F-FD69-B0AF83CB91E5}"/>
                </a:ext>
              </a:extLst>
            </p:cNvPr>
            <p:cNvSpPr/>
            <p:nvPr/>
          </p:nvSpPr>
          <p:spPr>
            <a:xfrm rot="10800000">
              <a:off x="3452273" y="463575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40;p2">
              <a:extLst>
                <a:ext uri="{FF2B5EF4-FFF2-40B4-BE49-F238E27FC236}">
                  <a16:creationId xmlns:a16="http://schemas.microsoft.com/office/drawing/2014/main" id="{FBF263C3-85D5-1A9D-B852-2B7C2E40DD40}"/>
                </a:ext>
              </a:extLst>
            </p:cNvPr>
            <p:cNvSpPr/>
            <p:nvPr/>
          </p:nvSpPr>
          <p:spPr>
            <a:xfrm rot="10800000">
              <a:off x="3180622" y="463575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41;p2">
              <a:extLst>
                <a:ext uri="{FF2B5EF4-FFF2-40B4-BE49-F238E27FC236}">
                  <a16:creationId xmlns:a16="http://schemas.microsoft.com/office/drawing/2014/main" id="{D0D89BB8-40C1-A879-6DD0-7D6EC5D6F562}"/>
                </a:ext>
              </a:extLst>
            </p:cNvPr>
            <p:cNvSpPr/>
            <p:nvPr/>
          </p:nvSpPr>
          <p:spPr>
            <a:xfrm rot="10800000">
              <a:off x="3452273" y="492381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42;p2">
              <a:extLst>
                <a:ext uri="{FF2B5EF4-FFF2-40B4-BE49-F238E27FC236}">
                  <a16:creationId xmlns:a16="http://schemas.microsoft.com/office/drawing/2014/main" id="{824353FB-7653-018F-F1ED-5B62E69FE115}"/>
                </a:ext>
              </a:extLst>
            </p:cNvPr>
            <p:cNvSpPr/>
            <p:nvPr/>
          </p:nvSpPr>
          <p:spPr>
            <a:xfrm rot="10800000">
              <a:off x="3180622" y="492381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43;p2">
              <a:extLst>
                <a:ext uri="{FF2B5EF4-FFF2-40B4-BE49-F238E27FC236}">
                  <a16:creationId xmlns:a16="http://schemas.microsoft.com/office/drawing/2014/main" id="{E26BA4D3-59B5-13A6-6C70-840DF9A36249}"/>
                </a:ext>
              </a:extLst>
            </p:cNvPr>
            <p:cNvSpPr/>
            <p:nvPr/>
          </p:nvSpPr>
          <p:spPr>
            <a:xfrm rot="10800000">
              <a:off x="3995573" y="463232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44;p2">
              <a:extLst>
                <a:ext uri="{FF2B5EF4-FFF2-40B4-BE49-F238E27FC236}">
                  <a16:creationId xmlns:a16="http://schemas.microsoft.com/office/drawing/2014/main" id="{C7E2ECCD-EFC3-A3E1-EA36-E8E92EDD0685}"/>
                </a:ext>
              </a:extLst>
            </p:cNvPr>
            <p:cNvSpPr/>
            <p:nvPr/>
          </p:nvSpPr>
          <p:spPr>
            <a:xfrm rot="10800000">
              <a:off x="3723922" y="463232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45;p2">
              <a:extLst>
                <a:ext uri="{FF2B5EF4-FFF2-40B4-BE49-F238E27FC236}">
                  <a16:creationId xmlns:a16="http://schemas.microsoft.com/office/drawing/2014/main" id="{020C3518-9580-22FE-7F18-6A5E5D4158B0}"/>
                </a:ext>
              </a:extLst>
            </p:cNvPr>
            <p:cNvSpPr/>
            <p:nvPr/>
          </p:nvSpPr>
          <p:spPr>
            <a:xfrm rot="10800000">
              <a:off x="3995573" y="492038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46;p2">
              <a:extLst>
                <a:ext uri="{FF2B5EF4-FFF2-40B4-BE49-F238E27FC236}">
                  <a16:creationId xmlns:a16="http://schemas.microsoft.com/office/drawing/2014/main" id="{525ABECE-1C30-D813-1EED-F2FFA14402B6}"/>
                </a:ext>
              </a:extLst>
            </p:cNvPr>
            <p:cNvSpPr/>
            <p:nvPr/>
          </p:nvSpPr>
          <p:spPr>
            <a:xfrm rot="10800000">
              <a:off x="3723922" y="492038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1720442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4BBAFC-366D-EBF9-5B05-528F55072C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Discussion Clipart Images - Free Download on Freepik">
            <a:extLst>
              <a:ext uri="{FF2B5EF4-FFF2-40B4-BE49-F238E27FC236}">
                <a16:creationId xmlns:a16="http://schemas.microsoft.com/office/drawing/2014/main" id="{73279709-9FD7-6EE1-04C8-D2BF1504BD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5665" y="2575744"/>
            <a:ext cx="6862244" cy="4494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6FB6B223-AF1F-F038-CE45-19D29084BF23}"/>
              </a:ext>
            </a:extLst>
          </p:cNvPr>
          <p:cNvSpPr/>
          <p:nvPr/>
        </p:nvSpPr>
        <p:spPr>
          <a:xfrm>
            <a:off x="2669611" y="841907"/>
            <a:ext cx="1747836" cy="1733838"/>
          </a:xfrm>
          <a:prstGeom prst="ellipse">
            <a:avLst/>
          </a:prstGeom>
          <a:solidFill>
            <a:srgbClr val="FFFF99"/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4.</a:t>
            </a:r>
            <a:endParaRPr lang="bg-BG" sz="4800" b="1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C40D9A-10EE-CC7D-2E9B-0E252021FBED}"/>
              </a:ext>
            </a:extLst>
          </p:cNvPr>
          <p:cNvSpPr txBox="1"/>
          <p:nvPr/>
        </p:nvSpPr>
        <p:spPr>
          <a:xfrm>
            <a:off x="4714355" y="821418"/>
            <a:ext cx="48080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5400" b="1" dirty="0">
                <a:latin typeface="+mj-lt"/>
                <a:ea typeface="+mj-ea"/>
                <a:cs typeface="+mj-cs"/>
              </a:rPr>
              <a:t>Conclusion and Discussion</a:t>
            </a:r>
            <a:endParaRPr lang="bg-BG" sz="5400" b="1" dirty="0">
              <a:latin typeface="+mj-lt"/>
              <a:ea typeface="+mj-ea"/>
              <a:cs typeface="+mj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C91C7BB-7441-6882-9E61-88A8AFF9CA09}"/>
              </a:ext>
            </a:extLst>
          </p:cNvPr>
          <p:cNvSpPr/>
          <p:nvPr/>
        </p:nvSpPr>
        <p:spPr>
          <a:xfrm>
            <a:off x="123825" y="104775"/>
            <a:ext cx="11896725" cy="663892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835484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626ACD-11B3-5846-F108-8C57951BD7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BA02F867-77AF-5A9C-B618-B565AE631FF1}"/>
              </a:ext>
            </a:extLst>
          </p:cNvPr>
          <p:cNvSpPr txBox="1"/>
          <p:nvPr/>
        </p:nvSpPr>
        <p:spPr>
          <a:xfrm>
            <a:off x="1934940" y="2967335"/>
            <a:ext cx="86304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5400" b="1" dirty="0">
                <a:latin typeface="+mj-lt"/>
                <a:ea typeface="+mj-ea"/>
                <a:cs typeface="+mj-cs"/>
              </a:rPr>
              <a:t>Thank you for your attention!</a:t>
            </a:r>
            <a:endParaRPr lang="bg-BG" sz="5400" b="1" dirty="0">
              <a:latin typeface="+mj-lt"/>
              <a:ea typeface="+mj-ea"/>
              <a:cs typeface="+mj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C343477-83C0-2690-8612-28465E59297E}"/>
              </a:ext>
            </a:extLst>
          </p:cNvPr>
          <p:cNvSpPr/>
          <p:nvPr/>
        </p:nvSpPr>
        <p:spPr>
          <a:xfrm>
            <a:off x="123825" y="104775"/>
            <a:ext cx="11896725" cy="663892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Oval 5">
            <a:extLst>
              <a:ext uri="{FF2B5EF4-FFF2-40B4-BE49-F238E27FC236}">
                <a16:creationId xmlns:a16="http://schemas.microsoft.com/office/drawing/2014/main" id="{084C1C0A-D2F8-F725-6FC5-C740DC14378E}"/>
              </a:ext>
            </a:extLst>
          </p:cNvPr>
          <p:cNvSpPr/>
          <p:nvPr/>
        </p:nvSpPr>
        <p:spPr>
          <a:xfrm>
            <a:off x="-581025" y="-600075"/>
            <a:ext cx="1524000" cy="1400175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" name="Oval 6">
            <a:extLst>
              <a:ext uri="{FF2B5EF4-FFF2-40B4-BE49-F238E27FC236}">
                <a16:creationId xmlns:a16="http://schemas.microsoft.com/office/drawing/2014/main" id="{492077DA-0FE0-6C5B-D2AE-D9E7360B8F7F}"/>
              </a:ext>
            </a:extLst>
          </p:cNvPr>
          <p:cNvSpPr/>
          <p:nvPr/>
        </p:nvSpPr>
        <p:spPr>
          <a:xfrm>
            <a:off x="11172825" y="-700088"/>
            <a:ext cx="1524000" cy="1400175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Oval 8">
            <a:extLst>
              <a:ext uri="{FF2B5EF4-FFF2-40B4-BE49-F238E27FC236}">
                <a16:creationId xmlns:a16="http://schemas.microsoft.com/office/drawing/2014/main" id="{9D3DE82C-140D-3BA7-D3AA-1A9C3017C716}"/>
              </a:ext>
            </a:extLst>
          </p:cNvPr>
          <p:cNvSpPr/>
          <p:nvPr/>
        </p:nvSpPr>
        <p:spPr>
          <a:xfrm>
            <a:off x="-581025" y="5944393"/>
            <a:ext cx="1524000" cy="1400175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Oval 9">
            <a:extLst>
              <a:ext uri="{FF2B5EF4-FFF2-40B4-BE49-F238E27FC236}">
                <a16:creationId xmlns:a16="http://schemas.microsoft.com/office/drawing/2014/main" id="{AFC5A30E-33BC-3610-1F96-508B888DC505}"/>
              </a:ext>
            </a:extLst>
          </p:cNvPr>
          <p:cNvSpPr/>
          <p:nvPr/>
        </p:nvSpPr>
        <p:spPr>
          <a:xfrm>
            <a:off x="11249025" y="5944392"/>
            <a:ext cx="1524000" cy="1400175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95599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D369D-B895-C8CF-4F5F-7816269C7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473" y="0"/>
            <a:ext cx="10944225" cy="1325563"/>
          </a:xfrm>
        </p:spPr>
        <p:txBody>
          <a:bodyPr/>
          <a:lstStyle/>
          <a:p>
            <a:pPr algn="ctr"/>
            <a:r>
              <a:rPr lang="en-US" dirty="0"/>
              <a:t>Table of contents</a:t>
            </a:r>
            <a:endParaRPr lang="bg-BG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9C1ED5D-C4B7-6859-AECE-07CC31D81821}"/>
              </a:ext>
            </a:extLst>
          </p:cNvPr>
          <p:cNvSpPr/>
          <p:nvPr/>
        </p:nvSpPr>
        <p:spPr>
          <a:xfrm>
            <a:off x="304799" y="1323687"/>
            <a:ext cx="1323975" cy="1325563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1.</a:t>
            </a:r>
            <a:endParaRPr lang="bg-BG" sz="4800" b="1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029A748-1C23-97E2-EE36-4122A09C58DC}"/>
              </a:ext>
            </a:extLst>
          </p:cNvPr>
          <p:cNvSpPr/>
          <p:nvPr/>
        </p:nvSpPr>
        <p:spPr>
          <a:xfrm>
            <a:off x="304799" y="4206876"/>
            <a:ext cx="1323975" cy="132556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3.</a:t>
            </a:r>
            <a:endParaRPr lang="bg-BG" sz="4800" b="1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FBA38DF-59F9-B4FD-A52E-BA62432CE0BC}"/>
              </a:ext>
            </a:extLst>
          </p:cNvPr>
          <p:cNvSpPr/>
          <p:nvPr/>
        </p:nvSpPr>
        <p:spPr>
          <a:xfrm>
            <a:off x="5795963" y="4186682"/>
            <a:ext cx="1323975" cy="1325563"/>
          </a:xfrm>
          <a:prstGeom prst="ellipse">
            <a:avLst/>
          </a:prstGeom>
          <a:solidFill>
            <a:srgbClr val="FFFF99"/>
          </a:solidFill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4.</a:t>
            </a:r>
            <a:endParaRPr lang="bg-BG" sz="4800" b="1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E1C499-C774-8000-4C0B-39971474073C}"/>
              </a:ext>
            </a:extLst>
          </p:cNvPr>
          <p:cNvSpPr txBox="1"/>
          <p:nvPr/>
        </p:nvSpPr>
        <p:spPr>
          <a:xfrm>
            <a:off x="1628773" y="1695018"/>
            <a:ext cx="35528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  <a:ea typeface="+mj-ea"/>
                <a:cs typeface="+mj-cs"/>
              </a:rPr>
              <a:t>Introduction</a:t>
            </a:r>
            <a:endParaRPr lang="bg-BG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A3E5CC-D234-BEC9-D79D-C2477A5B22D0}"/>
              </a:ext>
            </a:extLst>
          </p:cNvPr>
          <p:cNvSpPr txBox="1"/>
          <p:nvPr/>
        </p:nvSpPr>
        <p:spPr>
          <a:xfrm>
            <a:off x="1628774" y="4578208"/>
            <a:ext cx="3933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b="1" dirty="0">
                <a:latin typeface="+mj-lt"/>
                <a:ea typeface="+mj-ea"/>
                <a:cs typeface="+mj-cs"/>
              </a:rPr>
              <a:t>Empirical analysis</a:t>
            </a:r>
            <a:endParaRPr lang="bg-BG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D8F2ED-AE9E-71C0-51CE-7FAEB6C2CF3E}"/>
              </a:ext>
            </a:extLst>
          </p:cNvPr>
          <p:cNvSpPr txBox="1"/>
          <p:nvPr/>
        </p:nvSpPr>
        <p:spPr>
          <a:xfrm>
            <a:off x="7186613" y="4557075"/>
            <a:ext cx="49196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b="1" dirty="0">
                <a:latin typeface="+mj-lt"/>
                <a:ea typeface="+mj-ea"/>
                <a:cs typeface="+mj-cs"/>
              </a:rPr>
              <a:t>Conclusion and discussion</a:t>
            </a:r>
            <a:endParaRPr lang="bg-BG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44AFDC5-6A50-F9C0-7781-9CD68D2FFBBF}"/>
              </a:ext>
            </a:extLst>
          </p:cNvPr>
          <p:cNvSpPr/>
          <p:nvPr/>
        </p:nvSpPr>
        <p:spPr>
          <a:xfrm>
            <a:off x="5795963" y="1323687"/>
            <a:ext cx="1323975" cy="1325563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2.</a:t>
            </a:r>
            <a:endParaRPr lang="bg-BG" sz="4800" b="1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B2CDD0-BB14-F5B1-0EC2-2377F6646A8D}"/>
              </a:ext>
            </a:extLst>
          </p:cNvPr>
          <p:cNvSpPr txBox="1"/>
          <p:nvPr/>
        </p:nvSpPr>
        <p:spPr>
          <a:xfrm>
            <a:off x="7119938" y="1447859"/>
            <a:ext cx="39338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b="1" dirty="0">
                <a:latin typeface="+mj-lt"/>
                <a:ea typeface="+mj-ea"/>
                <a:cs typeface="+mj-cs"/>
              </a:rPr>
              <a:t>Literature</a:t>
            </a:r>
            <a:r>
              <a:rPr lang="en-US" sz="3200" b="1" dirty="0"/>
              <a:t> </a:t>
            </a:r>
            <a:r>
              <a:rPr lang="en-US" sz="3200" b="1" dirty="0">
                <a:latin typeface="+mj-lt"/>
                <a:ea typeface="+mj-ea"/>
                <a:cs typeface="+mj-cs"/>
              </a:rPr>
              <a:t>review and research gaps</a:t>
            </a:r>
            <a:endParaRPr lang="bg-BG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58FB901-BD9B-853D-E491-C2D3C6FEB6BA}"/>
              </a:ext>
            </a:extLst>
          </p:cNvPr>
          <p:cNvSpPr/>
          <p:nvPr/>
        </p:nvSpPr>
        <p:spPr>
          <a:xfrm>
            <a:off x="123825" y="104775"/>
            <a:ext cx="11896725" cy="663892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04153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295CC0-4DB9-3E05-C436-4BEFA6D509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WTW reveals programme to research geopolitical risk | Insurance Business  Asia">
            <a:extLst>
              <a:ext uri="{FF2B5EF4-FFF2-40B4-BE49-F238E27FC236}">
                <a16:creationId xmlns:a16="http://schemas.microsoft.com/office/drawing/2014/main" id="{F2E39931-F9BD-90ED-42CC-5A1256CCE6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736" y="3424237"/>
            <a:ext cx="9910527" cy="6600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6B7A2A0C-0BF7-D819-5659-73CFCA3B1BE1}"/>
              </a:ext>
            </a:extLst>
          </p:cNvPr>
          <p:cNvSpPr/>
          <p:nvPr/>
        </p:nvSpPr>
        <p:spPr>
          <a:xfrm>
            <a:off x="2726761" y="1436794"/>
            <a:ext cx="1747836" cy="173383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1.</a:t>
            </a:r>
            <a:endParaRPr lang="bg-BG" sz="4800" b="1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C755EC-ACC9-5183-8DB8-94E18FC60805}"/>
              </a:ext>
            </a:extLst>
          </p:cNvPr>
          <p:cNvSpPr txBox="1"/>
          <p:nvPr/>
        </p:nvSpPr>
        <p:spPr>
          <a:xfrm>
            <a:off x="4574610" y="1836700"/>
            <a:ext cx="44148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+mj-lt"/>
                <a:ea typeface="+mj-ea"/>
                <a:cs typeface="+mj-cs"/>
              </a:rPr>
              <a:t>Introduction</a:t>
            </a:r>
            <a:endParaRPr lang="bg-BG" sz="5400" b="1" dirty="0">
              <a:latin typeface="+mj-lt"/>
              <a:ea typeface="+mj-ea"/>
              <a:cs typeface="+mj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E5065AF-3711-E209-8B1F-02593A0AF377}"/>
              </a:ext>
            </a:extLst>
          </p:cNvPr>
          <p:cNvSpPr/>
          <p:nvPr/>
        </p:nvSpPr>
        <p:spPr>
          <a:xfrm>
            <a:off x="123825" y="104775"/>
            <a:ext cx="11896725" cy="663892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90667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06655-D8BF-6E31-93B7-B6E470414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91" y="0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Focus of the research</a:t>
            </a:r>
            <a:endParaRPr lang="bg-B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AAD80D-196B-A6F3-F890-896AB89E1A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90924" y="3346395"/>
            <a:ext cx="5001285" cy="2084797"/>
          </a:xfrm>
          <a:ln>
            <a:solidFill>
              <a:schemeClr val="tx1"/>
            </a:solidFill>
          </a:ln>
        </p:spPr>
        <p:txBody>
          <a:bodyPr/>
          <a:lstStyle/>
          <a:p>
            <a:pPr marL="0" lvl="0" indent="0" algn="just">
              <a:lnSpc>
                <a:spcPct val="150000"/>
              </a:lnSpc>
              <a:buNone/>
            </a:pPr>
            <a:r>
              <a:rPr lang="en-GB" sz="1800" b="1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H0</a:t>
            </a:r>
            <a:r>
              <a:rPr lang="en-GB" sz="1800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 – Geopolitical risk does not have a statistically significant effect on company financial performance.</a:t>
            </a:r>
            <a:endParaRPr lang="bg-BG" sz="1800" kern="100" dirty="0">
              <a:effectLst/>
              <a:latin typeface="+mj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en-GB" sz="1800" b="1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H1 </a:t>
            </a:r>
            <a:r>
              <a:rPr lang="en-GB" sz="1800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– Geopolitical risk has a statistically significant effect on company financial performance.</a:t>
            </a:r>
            <a:endParaRPr lang="bg-BG" sz="1800" kern="100" dirty="0">
              <a:effectLst/>
              <a:latin typeface="+mj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bg-BG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265B7E-7CF0-E883-AE9C-6FFFEE990094}"/>
              </a:ext>
            </a:extLst>
          </p:cNvPr>
          <p:cNvSpPr txBox="1"/>
          <p:nvPr/>
        </p:nvSpPr>
        <p:spPr>
          <a:xfrm>
            <a:off x="7500043" y="2785142"/>
            <a:ext cx="3023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+mj-lt"/>
              </a:rPr>
              <a:t>Two main hypotheses</a:t>
            </a:r>
            <a:endParaRPr lang="bg-BG" sz="2400" b="1" dirty="0"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9440FC-81FC-CDBF-73AB-E23651D82BAA}"/>
              </a:ext>
            </a:extLst>
          </p:cNvPr>
          <p:cNvSpPr txBox="1"/>
          <p:nvPr/>
        </p:nvSpPr>
        <p:spPr>
          <a:xfrm>
            <a:off x="3101755" y="1099836"/>
            <a:ext cx="55988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+mj-lt"/>
              </a:rPr>
              <a:t>Geopolitical risks and what their effect is on a company’s performance </a:t>
            </a:r>
            <a:endParaRPr lang="bg-BG" sz="2400" dirty="0"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7E6CD5-5C2C-743D-DF66-DAB2C4260125}"/>
              </a:ext>
            </a:extLst>
          </p:cNvPr>
          <p:cNvSpPr txBox="1"/>
          <p:nvPr/>
        </p:nvSpPr>
        <p:spPr>
          <a:xfrm>
            <a:off x="1989876" y="2790247"/>
            <a:ext cx="2390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+mj-lt"/>
              </a:rPr>
              <a:t>Two main Goals</a:t>
            </a:r>
            <a:endParaRPr lang="bg-BG" sz="2400" b="1" dirty="0">
              <a:latin typeface="+mj-lt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5E411A6-9896-03DB-AA35-E27FBC69044D}"/>
              </a:ext>
            </a:extLst>
          </p:cNvPr>
          <p:cNvSpPr txBox="1">
            <a:spLocks/>
          </p:cNvSpPr>
          <p:nvPr/>
        </p:nvSpPr>
        <p:spPr>
          <a:xfrm>
            <a:off x="684291" y="3351500"/>
            <a:ext cx="5001285" cy="20847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en-GB" sz="1800" kern="100" dirty="0">
                <a:latin typeface="+mj-lt"/>
                <a:cs typeface="Times New Roman" panose="02020603050405020304" pitchFamily="18" charset="0"/>
              </a:rPr>
              <a:t>P</a:t>
            </a:r>
            <a:r>
              <a:rPr lang="en-US" sz="1800" kern="100" dirty="0">
                <a:latin typeface="+mj-lt"/>
                <a:cs typeface="Times New Roman" panose="02020603050405020304" pitchFamily="18" charset="0"/>
              </a:rPr>
              <a:t>roving what kind of impact geopolitical risk has on a company’s performance</a:t>
            </a:r>
            <a:r>
              <a:rPr lang="en-GB" sz="1800" kern="100" dirty="0">
                <a:latin typeface="+mj-lt"/>
                <a:cs typeface="Times New Roman" panose="02020603050405020304" pitchFamily="18" charset="0"/>
              </a:rPr>
              <a:t> </a:t>
            </a:r>
            <a:endParaRPr lang="en-US" sz="1800" kern="100" dirty="0">
              <a:latin typeface="+mj-lt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en-GB" sz="1800" dirty="0">
                <a:latin typeface="+mj-lt"/>
                <a:ea typeface="Aptos" panose="020B0004020202020204" pitchFamily="34" charset="0"/>
              </a:rPr>
              <a:t>P</a:t>
            </a:r>
            <a:r>
              <a:rPr lang="en-GB" sz="1800" dirty="0">
                <a:effectLst/>
                <a:latin typeface="+mj-lt"/>
                <a:ea typeface="Aptos" panose="020B0004020202020204" pitchFamily="34" charset="0"/>
              </a:rPr>
              <a:t>roving the statistical significance of the comparison</a:t>
            </a:r>
            <a:endParaRPr lang="en-GB" sz="1800" kern="1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845E09D-E280-D42E-9DC1-707A316C5599}"/>
              </a:ext>
            </a:extLst>
          </p:cNvPr>
          <p:cNvSpPr/>
          <p:nvPr/>
        </p:nvSpPr>
        <p:spPr>
          <a:xfrm>
            <a:off x="2921346" y="1099836"/>
            <a:ext cx="6048375" cy="85516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FECC9CB-616E-33BF-90A6-6BE2BEC2DA34}"/>
              </a:ext>
            </a:extLst>
          </p:cNvPr>
          <p:cNvSpPr/>
          <p:nvPr/>
        </p:nvSpPr>
        <p:spPr>
          <a:xfrm>
            <a:off x="85725" y="95250"/>
            <a:ext cx="12011025" cy="664845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Google Shape;12;p2">
            <a:extLst>
              <a:ext uri="{FF2B5EF4-FFF2-40B4-BE49-F238E27FC236}">
                <a16:creationId xmlns:a16="http://schemas.microsoft.com/office/drawing/2014/main" id="{43511D48-5D59-B5FB-57A2-E2F31CBEAB2F}"/>
              </a:ext>
            </a:extLst>
          </p:cNvPr>
          <p:cNvSpPr/>
          <p:nvPr/>
        </p:nvSpPr>
        <p:spPr>
          <a:xfrm rot="5400000">
            <a:off x="-590777" y="921750"/>
            <a:ext cx="1904100" cy="2892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" name="Google Shape;13;p2">
            <a:extLst>
              <a:ext uri="{FF2B5EF4-FFF2-40B4-BE49-F238E27FC236}">
                <a16:creationId xmlns:a16="http://schemas.microsoft.com/office/drawing/2014/main" id="{00095474-75DC-6D11-1B90-7BD966ABAEEA}"/>
              </a:ext>
            </a:extLst>
          </p:cNvPr>
          <p:cNvSpPr/>
          <p:nvPr/>
        </p:nvSpPr>
        <p:spPr>
          <a:xfrm rot="8100000">
            <a:off x="209699" y="2209570"/>
            <a:ext cx="303773" cy="303773"/>
          </a:xfrm>
          <a:prstGeom prst="plus">
            <a:avLst>
              <a:gd name="adj" fmla="val 35578"/>
            </a:avLst>
          </a:prstGeom>
          <a:solidFill>
            <a:srgbClr val="C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80;p2">
            <a:extLst>
              <a:ext uri="{FF2B5EF4-FFF2-40B4-BE49-F238E27FC236}">
                <a16:creationId xmlns:a16="http://schemas.microsoft.com/office/drawing/2014/main" id="{DC85753D-9056-BE84-8DB0-A307824C1E00}"/>
              </a:ext>
            </a:extLst>
          </p:cNvPr>
          <p:cNvSpPr/>
          <p:nvPr/>
        </p:nvSpPr>
        <p:spPr>
          <a:xfrm rot="16200000">
            <a:off x="10873408" y="5621248"/>
            <a:ext cx="1904100" cy="2892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81;p2">
            <a:extLst>
              <a:ext uri="{FF2B5EF4-FFF2-40B4-BE49-F238E27FC236}">
                <a16:creationId xmlns:a16="http://schemas.microsoft.com/office/drawing/2014/main" id="{D7244DCE-5E34-F382-58A5-7704D82E11BA}"/>
              </a:ext>
            </a:extLst>
          </p:cNvPr>
          <p:cNvSpPr/>
          <p:nvPr/>
        </p:nvSpPr>
        <p:spPr>
          <a:xfrm rot="18900000">
            <a:off x="11673259" y="4351861"/>
            <a:ext cx="303773" cy="303773"/>
          </a:xfrm>
          <a:prstGeom prst="plus">
            <a:avLst>
              <a:gd name="adj" fmla="val 35578"/>
            </a:avLst>
          </a:prstGeom>
          <a:solidFill>
            <a:srgbClr val="C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82;p2">
            <a:extLst>
              <a:ext uri="{FF2B5EF4-FFF2-40B4-BE49-F238E27FC236}">
                <a16:creationId xmlns:a16="http://schemas.microsoft.com/office/drawing/2014/main" id="{A1955E8C-E55A-9E7D-F564-F486E32FE921}"/>
              </a:ext>
            </a:extLst>
          </p:cNvPr>
          <p:cNvSpPr/>
          <p:nvPr/>
        </p:nvSpPr>
        <p:spPr>
          <a:xfrm rot="18900000">
            <a:off x="11673259" y="3961179"/>
            <a:ext cx="303773" cy="303773"/>
          </a:xfrm>
          <a:prstGeom prst="plus">
            <a:avLst>
              <a:gd name="adj" fmla="val 35578"/>
            </a:avLst>
          </a:prstGeom>
          <a:solidFill>
            <a:srgbClr val="C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83;p2">
            <a:extLst>
              <a:ext uri="{FF2B5EF4-FFF2-40B4-BE49-F238E27FC236}">
                <a16:creationId xmlns:a16="http://schemas.microsoft.com/office/drawing/2014/main" id="{5F1211AE-1759-B4EF-BC2D-FDA233EE5587}"/>
              </a:ext>
            </a:extLst>
          </p:cNvPr>
          <p:cNvSpPr/>
          <p:nvPr/>
        </p:nvSpPr>
        <p:spPr>
          <a:xfrm rot="8100000">
            <a:off x="209699" y="2607327"/>
            <a:ext cx="303773" cy="303773"/>
          </a:xfrm>
          <a:prstGeom prst="plus">
            <a:avLst>
              <a:gd name="adj" fmla="val 35578"/>
            </a:avLst>
          </a:prstGeom>
          <a:solidFill>
            <a:srgbClr val="C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" name="Google Shape;14;p2">
            <a:extLst>
              <a:ext uri="{FF2B5EF4-FFF2-40B4-BE49-F238E27FC236}">
                <a16:creationId xmlns:a16="http://schemas.microsoft.com/office/drawing/2014/main" id="{25575F78-B9B0-E67A-8DF1-342BF5633A2E}"/>
              </a:ext>
            </a:extLst>
          </p:cNvPr>
          <p:cNvGrpSpPr/>
          <p:nvPr/>
        </p:nvGrpSpPr>
        <p:grpSpPr>
          <a:xfrm>
            <a:off x="3999861" y="6018205"/>
            <a:ext cx="4182751" cy="402045"/>
            <a:chOff x="-79178" y="4632327"/>
            <a:chExt cx="4182751" cy="402045"/>
          </a:xfrm>
          <a:solidFill>
            <a:schemeClr val="bg1">
              <a:lumMod val="65000"/>
            </a:schemeClr>
          </a:solidFill>
        </p:grpSpPr>
        <p:sp>
          <p:nvSpPr>
            <p:cNvPr id="17" name="Google Shape;15;p2">
              <a:extLst>
                <a:ext uri="{FF2B5EF4-FFF2-40B4-BE49-F238E27FC236}">
                  <a16:creationId xmlns:a16="http://schemas.microsoft.com/office/drawing/2014/main" id="{80D1EFCA-F55B-D404-1E89-5B49B7BDD57F}"/>
                </a:ext>
              </a:extLst>
            </p:cNvPr>
            <p:cNvSpPr/>
            <p:nvPr/>
          </p:nvSpPr>
          <p:spPr>
            <a:xfrm rot="10800000">
              <a:off x="192473" y="463831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6;p2">
              <a:extLst>
                <a:ext uri="{FF2B5EF4-FFF2-40B4-BE49-F238E27FC236}">
                  <a16:creationId xmlns:a16="http://schemas.microsoft.com/office/drawing/2014/main" id="{50A02AD2-4B1B-2B30-40CD-2892642D7F95}"/>
                </a:ext>
              </a:extLst>
            </p:cNvPr>
            <p:cNvSpPr/>
            <p:nvPr/>
          </p:nvSpPr>
          <p:spPr>
            <a:xfrm rot="10800000">
              <a:off x="-79178" y="463831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7;p2">
              <a:extLst>
                <a:ext uri="{FF2B5EF4-FFF2-40B4-BE49-F238E27FC236}">
                  <a16:creationId xmlns:a16="http://schemas.microsoft.com/office/drawing/2014/main" id="{1749BB35-CE2A-5A6A-8BE7-9B76DC63969D}"/>
                </a:ext>
              </a:extLst>
            </p:cNvPr>
            <p:cNvSpPr/>
            <p:nvPr/>
          </p:nvSpPr>
          <p:spPr>
            <a:xfrm rot="10800000">
              <a:off x="192473" y="492637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8;p2">
              <a:extLst>
                <a:ext uri="{FF2B5EF4-FFF2-40B4-BE49-F238E27FC236}">
                  <a16:creationId xmlns:a16="http://schemas.microsoft.com/office/drawing/2014/main" id="{56A1049A-D3D4-C0B1-9480-C23B3A5FD537}"/>
                </a:ext>
              </a:extLst>
            </p:cNvPr>
            <p:cNvSpPr/>
            <p:nvPr/>
          </p:nvSpPr>
          <p:spPr>
            <a:xfrm rot="10800000">
              <a:off x="-79178" y="492637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9;p2">
              <a:extLst>
                <a:ext uri="{FF2B5EF4-FFF2-40B4-BE49-F238E27FC236}">
                  <a16:creationId xmlns:a16="http://schemas.microsoft.com/office/drawing/2014/main" id="{73515ADC-39E4-C234-241F-56D4C36E9548}"/>
                </a:ext>
              </a:extLst>
            </p:cNvPr>
            <p:cNvSpPr/>
            <p:nvPr/>
          </p:nvSpPr>
          <p:spPr>
            <a:xfrm rot="10800000">
              <a:off x="735773" y="463489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0;p2">
              <a:extLst>
                <a:ext uri="{FF2B5EF4-FFF2-40B4-BE49-F238E27FC236}">
                  <a16:creationId xmlns:a16="http://schemas.microsoft.com/office/drawing/2014/main" id="{59E52512-6258-4064-0138-EF21EDFF3719}"/>
                </a:ext>
              </a:extLst>
            </p:cNvPr>
            <p:cNvSpPr/>
            <p:nvPr/>
          </p:nvSpPr>
          <p:spPr>
            <a:xfrm rot="10800000">
              <a:off x="464122" y="463489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1;p2">
              <a:extLst>
                <a:ext uri="{FF2B5EF4-FFF2-40B4-BE49-F238E27FC236}">
                  <a16:creationId xmlns:a16="http://schemas.microsoft.com/office/drawing/2014/main" id="{301E3D05-9EC8-2B12-430C-2ECA648030B1}"/>
                </a:ext>
              </a:extLst>
            </p:cNvPr>
            <p:cNvSpPr/>
            <p:nvPr/>
          </p:nvSpPr>
          <p:spPr>
            <a:xfrm rot="10800000">
              <a:off x="735773" y="492294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2;p2">
              <a:extLst>
                <a:ext uri="{FF2B5EF4-FFF2-40B4-BE49-F238E27FC236}">
                  <a16:creationId xmlns:a16="http://schemas.microsoft.com/office/drawing/2014/main" id="{AF2D55A9-700B-AC86-7619-D94DC02003C9}"/>
                </a:ext>
              </a:extLst>
            </p:cNvPr>
            <p:cNvSpPr/>
            <p:nvPr/>
          </p:nvSpPr>
          <p:spPr>
            <a:xfrm rot="10800000">
              <a:off x="464122" y="492294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3;p2">
              <a:extLst>
                <a:ext uri="{FF2B5EF4-FFF2-40B4-BE49-F238E27FC236}">
                  <a16:creationId xmlns:a16="http://schemas.microsoft.com/office/drawing/2014/main" id="{29F44DAC-3D3B-5AC2-23DA-D24095DC38A6}"/>
                </a:ext>
              </a:extLst>
            </p:cNvPr>
            <p:cNvSpPr/>
            <p:nvPr/>
          </p:nvSpPr>
          <p:spPr>
            <a:xfrm rot="10800000">
              <a:off x="1279073" y="463660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4;p2">
              <a:extLst>
                <a:ext uri="{FF2B5EF4-FFF2-40B4-BE49-F238E27FC236}">
                  <a16:creationId xmlns:a16="http://schemas.microsoft.com/office/drawing/2014/main" id="{1677A37F-6DFE-68DA-A0B8-944056484946}"/>
                </a:ext>
              </a:extLst>
            </p:cNvPr>
            <p:cNvSpPr/>
            <p:nvPr/>
          </p:nvSpPr>
          <p:spPr>
            <a:xfrm rot="10800000">
              <a:off x="1007422" y="463660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5;p2">
              <a:extLst>
                <a:ext uri="{FF2B5EF4-FFF2-40B4-BE49-F238E27FC236}">
                  <a16:creationId xmlns:a16="http://schemas.microsoft.com/office/drawing/2014/main" id="{D4F7BF3C-D660-ECFB-CFE7-0428E3A8F948}"/>
                </a:ext>
              </a:extLst>
            </p:cNvPr>
            <p:cNvSpPr/>
            <p:nvPr/>
          </p:nvSpPr>
          <p:spPr>
            <a:xfrm rot="10800000">
              <a:off x="1279073" y="492466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6;p2">
              <a:extLst>
                <a:ext uri="{FF2B5EF4-FFF2-40B4-BE49-F238E27FC236}">
                  <a16:creationId xmlns:a16="http://schemas.microsoft.com/office/drawing/2014/main" id="{06B0550F-FB94-F743-0E80-79BCD70EE9A1}"/>
                </a:ext>
              </a:extLst>
            </p:cNvPr>
            <p:cNvSpPr/>
            <p:nvPr/>
          </p:nvSpPr>
          <p:spPr>
            <a:xfrm rot="10800000">
              <a:off x="1007422" y="492466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7;p2">
              <a:extLst>
                <a:ext uri="{FF2B5EF4-FFF2-40B4-BE49-F238E27FC236}">
                  <a16:creationId xmlns:a16="http://schemas.microsoft.com/office/drawing/2014/main" id="{9DB0280B-0077-407C-63F2-D36D26F3C5AD}"/>
                </a:ext>
              </a:extLst>
            </p:cNvPr>
            <p:cNvSpPr/>
            <p:nvPr/>
          </p:nvSpPr>
          <p:spPr>
            <a:xfrm rot="10800000">
              <a:off x="1822373" y="46331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28;p2">
              <a:extLst>
                <a:ext uri="{FF2B5EF4-FFF2-40B4-BE49-F238E27FC236}">
                  <a16:creationId xmlns:a16="http://schemas.microsoft.com/office/drawing/2014/main" id="{D7EB0063-2731-0DA3-B195-E929AB3490D3}"/>
                </a:ext>
              </a:extLst>
            </p:cNvPr>
            <p:cNvSpPr/>
            <p:nvPr/>
          </p:nvSpPr>
          <p:spPr>
            <a:xfrm rot="10800000">
              <a:off x="1550722" y="46331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29;p2">
              <a:extLst>
                <a:ext uri="{FF2B5EF4-FFF2-40B4-BE49-F238E27FC236}">
                  <a16:creationId xmlns:a16="http://schemas.microsoft.com/office/drawing/2014/main" id="{633E6BE6-A9D3-D274-349F-194A0276848E}"/>
                </a:ext>
              </a:extLst>
            </p:cNvPr>
            <p:cNvSpPr/>
            <p:nvPr/>
          </p:nvSpPr>
          <p:spPr>
            <a:xfrm rot="10800000">
              <a:off x="1822373" y="492123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0;p2">
              <a:extLst>
                <a:ext uri="{FF2B5EF4-FFF2-40B4-BE49-F238E27FC236}">
                  <a16:creationId xmlns:a16="http://schemas.microsoft.com/office/drawing/2014/main" id="{710F2916-CC66-5F10-866B-2C99F8D40F41}"/>
                </a:ext>
              </a:extLst>
            </p:cNvPr>
            <p:cNvSpPr/>
            <p:nvPr/>
          </p:nvSpPr>
          <p:spPr>
            <a:xfrm rot="10800000">
              <a:off x="1550722" y="492123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1;p2">
              <a:extLst>
                <a:ext uri="{FF2B5EF4-FFF2-40B4-BE49-F238E27FC236}">
                  <a16:creationId xmlns:a16="http://schemas.microsoft.com/office/drawing/2014/main" id="{C1489EB2-7E8B-AE5E-377F-0999D2A34BAA}"/>
                </a:ext>
              </a:extLst>
            </p:cNvPr>
            <p:cNvSpPr/>
            <p:nvPr/>
          </p:nvSpPr>
          <p:spPr>
            <a:xfrm rot="10800000">
              <a:off x="2365673" y="463746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2;p2">
              <a:extLst>
                <a:ext uri="{FF2B5EF4-FFF2-40B4-BE49-F238E27FC236}">
                  <a16:creationId xmlns:a16="http://schemas.microsoft.com/office/drawing/2014/main" id="{4BF0FE1B-EB7D-1705-8C8E-2CE0067C63A9}"/>
                </a:ext>
              </a:extLst>
            </p:cNvPr>
            <p:cNvSpPr/>
            <p:nvPr/>
          </p:nvSpPr>
          <p:spPr>
            <a:xfrm rot="10800000">
              <a:off x="2094022" y="463746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3;p2">
              <a:extLst>
                <a:ext uri="{FF2B5EF4-FFF2-40B4-BE49-F238E27FC236}">
                  <a16:creationId xmlns:a16="http://schemas.microsoft.com/office/drawing/2014/main" id="{AD25E9C7-50D8-5F28-AA74-CCDE86D1EA05}"/>
                </a:ext>
              </a:extLst>
            </p:cNvPr>
            <p:cNvSpPr/>
            <p:nvPr/>
          </p:nvSpPr>
          <p:spPr>
            <a:xfrm rot="10800000">
              <a:off x="2365673" y="492552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4;p2">
              <a:extLst>
                <a:ext uri="{FF2B5EF4-FFF2-40B4-BE49-F238E27FC236}">
                  <a16:creationId xmlns:a16="http://schemas.microsoft.com/office/drawing/2014/main" id="{6D5EF7BE-13CE-BF8E-2DBD-3E052FC8D318}"/>
                </a:ext>
              </a:extLst>
            </p:cNvPr>
            <p:cNvSpPr/>
            <p:nvPr/>
          </p:nvSpPr>
          <p:spPr>
            <a:xfrm rot="10800000">
              <a:off x="2094022" y="492552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5;p2">
              <a:extLst>
                <a:ext uri="{FF2B5EF4-FFF2-40B4-BE49-F238E27FC236}">
                  <a16:creationId xmlns:a16="http://schemas.microsoft.com/office/drawing/2014/main" id="{D6D7A6EE-FCF2-66E1-05FD-9815C6C49D2F}"/>
                </a:ext>
              </a:extLst>
            </p:cNvPr>
            <p:cNvSpPr/>
            <p:nvPr/>
          </p:nvSpPr>
          <p:spPr>
            <a:xfrm rot="10800000">
              <a:off x="2908973" y="463404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6;p2">
              <a:extLst>
                <a:ext uri="{FF2B5EF4-FFF2-40B4-BE49-F238E27FC236}">
                  <a16:creationId xmlns:a16="http://schemas.microsoft.com/office/drawing/2014/main" id="{F43A295A-2DAA-FC10-C366-168A2FA6CE4E}"/>
                </a:ext>
              </a:extLst>
            </p:cNvPr>
            <p:cNvSpPr/>
            <p:nvPr/>
          </p:nvSpPr>
          <p:spPr>
            <a:xfrm rot="10800000">
              <a:off x="2637322" y="463404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7;p2">
              <a:extLst>
                <a:ext uri="{FF2B5EF4-FFF2-40B4-BE49-F238E27FC236}">
                  <a16:creationId xmlns:a16="http://schemas.microsoft.com/office/drawing/2014/main" id="{3EDA5DC6-B3A2-DEE9-BE92-9A45CEB18F67}"/>
                </a:ext>
              </a:extLst>
            </p:cNvPr>
            <p:cNvSpPr/>
            <p:nvPr/>
          </p:nvSpPr>
          <p:spPr>
            <a:xfrm rot="10800000">
              <a:off x="2908973" y="492209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38;p2">
              <a:extLst>
                <a:ext uri="{FF2B5EF4-FFF2-40B4-BE49-F238E27FC236}">
                  <a16:creationId xmlns:a16="http://schemas.microsoft.com/office/drawing/2014/main" id="{84D5CF89-41C6-7156-0854-A68AE89872D2}"/>
                </a:ext>
              </a:extLst>
            </p:cNvPr>
            <p:cNvSpPr/>
            <p:nvPr/>
          </p:nvSpPr>
          <p:spPr>
            <a:xfrm rot="10800000">
              <a:off x="2637322" y="492209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39;p2">
              <a:extLst>
                <a:ext uri="{FF2B5EF4-FFF2-40B4-BE49-F238E27FC236}">
                  <a16:creationId xmlns:a16="http://schemas.microsoft.com/office/drawing/2014/main" id="{BA1F4718-0CDB-26C8-0AE8-DE89B9EA6955}"/>
                </a:ext>
              </a:extLst>
            </p:cNvPr>
            <p:cNvSpPr/>
            <p:nvPr/>
          </p:nvSpPr>
          <p:spPr>
            <a:xfrm rot="10800000">
              <a:off x="3452273" y="463575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0;p2">
              <a:extLst>
                <a:ext uri="{FF2B5EF4-FFF2-40B4-BE49-F238E27FC236}">
                  <a16:creationId xmlns:a16="http://schemas.microsoft.com/office/drawing/2014/main" id="{765F9B05-4A43-5D22-7B60-8A31D8926454}"/>
                </a:ext>
              </a:extLst>
            </p:cNvPr>
            <p:cNvSpPr/>
            <p:nvPr/>
          </p:nvSpPr>
          <p:spPr>
            <a:xfrm rot="10800000">
              <a:off x="3180622" y="463575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1;p2">
              <a:extLst>
                <a:ext uri="{FF2B5EF4-FFF2-40B4-BE49-F238E27FC236}">
                  <a16:creationId xmlns:a16="http://schemas.microsoft.com/office/drawing/2014/main" id="{82DFA7D2-966B-9B53-2DA1-2901F71DE75C}"/>
                </a:ext>
              </a:extLst>
            </p:cNvPr>
            <p:cNvSpPr/>
            <p:nvPr/>
          </p:nvSpPr>
          <p:spPr>
            <a:xfrm rot="10800000">
              <a:off x="3452273" y="492381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2;p2">
              <a:extLst>
                <a:ext uri="{FF2B5EF4-FFF2-40B4-BE49-F238E27FC236}">
                  <a16:creationId xmlns:a16="http://schemas.microsoft.com/office/drawing/2014/main" id="{6DEE0E47-8350-F1A5-0A16-275521698195}"/>
                </a:ext>
              </a:extLst>
            </p:cNvPr>
            <p:cNvSpPr/>
            <p:nvPr/>
          </p:nvSpPr>
          <p:spPr>
            <a:xfrm rot="10800000">
              <a:off x="3180622" y="492381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3;p2">
              <a:extLst>
                <a:ext uri="{FF2B5EF4-FFF2-40B4-BE49-F238E27FC236}">
                  <a16:creationId xmlns:a16="http://schemas.microsoft.com/office/drawing/2014/main" id="{6D8F9F26-0E7A-30F6-1BBC-0A03F20A87BF}"/>
                </a:ext>
              </a:extLst>
            </p:cNvPr>
            <p:cNvSpPr/>
            <p:nvPr/>
          </p:nvSpPr>
          <p:spPr>
            <a:xfrm rot="10800000">
              <a:off x="3995573" y="463232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4;p2">
              <a:extLst>
                <a:ext uri="{FF2B5EF4-FFF2-40B4-BE49-F238E27FC236}">
                  <a16:creationId xmlns:a16="http://schemas.microsoft.com/office/drawing/2014/main" id="{0FE74332-98E7-6804-252C-2F4C106AE267}"/>
                </a:ext>
              </a:extLst>
            </p:cNvPr>
            <p:cNvSpPr/>
            <p:nvPr/>
          </p:nvSpPr>
          <p:spPr>
            <a:xfrm rot="10800000">
              <a:off x="3723922" y="463232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5;p2">
              <a:extLst>
                <a:ext uri="{FF2B5EF4-FFF2-40B4-BE49-F238E27FC236}">
                  <a16:creationId xmlns:a16="http://schemas.microsoft.com/office/drawing/2014/main" id="{DE101766-C418-6BB0-7B74-739EA883B681}"/>
                </a:ext>
              </a:extLst>
            </p:cNvPr>
            <p:cNvSpPr/>
            <p:nvPr/>
          </p:nvSpPr>
          <p:spPr>
            <a:xfrm rot="10800000">
              <a:off x="3995573" y="492038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6;p2">
              <a:extLst>
                <a:ext uri="{FF2B5EF4-FFF2-40B4-BE49-F238E27FC236}">
                  <a16:creationId xmlns:a16="http://schemas.microsoft.com/office/drawing/2014/main" id="{3242B6F1-F05F-C49B-9914-F5A5E6C04E41}"/>
                </a:ext>
              </a:extLst>
            </p:cNvPr>
            <p:cNvSpPr/>
            <p:nvPr/>
          </p:nvSpPr>
          <p:spPr>
            <a:xfrm rot="10800000">
              <a:off x="3723922" y="492038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" name="Google Shape;8272;p69">
            <a:extLst>
              <a:ext uri="{FF2B5EF4-FFF2-40B4-BE49-F238E27FC236}">
                <a16:creationId xmlns:a16="http://schemas.microsoft.com/office/drawing/2014/main" id="{F1991544-6114-3590-B923-473A54C39A44}"/>
              </a:ext>
            </a:extLst>
          </p:cNvPr>
          <p:cNvGrpSpPr/>
          <p:nvPr/>
        </p:nvGrpSpPr>
        <p:grpSpPr>
          <a:xfrm>
            <a:off x="4220573" y="2831953"/>
            <a:ext cx="370645" cy="368042"/>
            <a:chOff x="-63250675" y="3744075"/>
            <a:chExt cx="320350" cy="318100"/>
          </a:xfrm>
          <a:solidFill>
            <a:schemeClr val="bg1">
              <a:lumMod val="65000"/>
            </a:schemeClr>
          </a:solidFill>
        </p:grpSpPr>
        <p:sp>
          <p:nvSpPr>
            <p:cNvPr id="50" name="Google Shape;8273;p69">
              <a:extLst>
                <a:ext uri="{FF2B5EF4-FFF2-40B4-BE49-F238E27FC236}">
                  <a16:creationId xmlns:a16="http://schemas.microsoft.com/office/drawing/2014/main" id="{BD8D964A-EA60-DDC4-1EA0-F1A1657EC45A}"/>
                </a:ext>
              </a:extLst>
            </p:cNvPr>
            <p:cNvSpPr/>
            <p:nvPr/>
          </p:nvSpPr>
          <p:spPr>
            <a:xfrm>
              <a:off x="-63126250" y="3744075"/>
              <a:ext cx="195925" cy="192875"/>
            </a:xfrm>
            <a:custGeom>
              <a:avLst/>
              <a:gdLst/>
              <a:ahLst/>
              <a:cxnLst/>
              <a:rect l="l" t="t" r="r" b="b"/>
              <a:pathLst>
                <a:path w="7837" h="7715" extrusionOk="0">
                  <a:moveTo>
                    <a:pt x="6020" y="0"/>
                  </a:moveTo>
                  <a:cubicBezTo>
                    <a:pt x="5921" y="0"/>
                    <a:pt x="5820" y="37"/>
                    <a:pt x="5735" y="122"/>
                  </a:cubicBezTo>
                  <a:lnTo>
                    <a:pt x="4097" y="1760"/>
                  </a:lnTo>
                  <a:cubicBezTo>
                    <a:pt x="4034" y="1854"/>
                    <a:pt x="3971" y="1917"/>
                    <a:pt x="3971" y="2012"/>
                  </a:cubicBezTo>
                  <a:lnTo>
                    <a:pt x="3782" y="3304"/>
                  </a:lnTo>
                  <a:lnTo>
                    <a:pt x="1734" y="5351"/>
                  </a:lnTo>
                  <a:cubicBezTo>
                    <a:pt x="1576" y="5288"/>
                    <a:pt x="1387" y="5225"/>
                    <a:pt x="1230" y="5225"/>
                  </a:cubicBezTo>
                  <a:cubicBezTo>
                    <a:pt x="537" y="5225"/>
                    <a:pt x="1" y="5793"/>
                    <a:pt x="1" y="6486"/>
                  </a:cubicBezTo>
                  <a:cubicBezTo>
                    <a:pt x="1" y="7210"/>
                    <a:pt x="537" y="7714"/>
                    <a:pt x="1230" y="7714"/>
                  </a:cubicBezTo>
                  <a:cubicBezTo>
                    <a:pt x="1891" y="7714"/>
                    <a:pt x="2458" y="7179"/>
                    <a:pt x="2458" y="6486"/>
                  </a:cubicBezTo>
                  <a:cubicBezTo>
                    <a:pt x="2458" y="6297"/>
                    <a:pt x="2395" y="6139"/>
                    <a:pt x="2332" y="5982"/>
                  </a:cubicBezTo>
                  <a:lnTo>
                    <a:pt x="4380" y="3934"/>
                  </a:lnTo>
                  <a:lnTo>
                    <a:pt x="5672" y="3745"/>
                  </a:lnTo>
                  <a:cubicBezTo>
                    <a:pt x="5735" y="3745"/>
                    <a:pt x="5829" y="3713"/>
                    <a:pt x="5924" y="3619"/>
                  </a:cubicBezTo>
                  <a:lnTo>
                    <a:pt x="7562" y="1980"/>
                  </a:lnTo>
                  <a:cubicBezTo>
                    <a:pt x="7837" y="1706"/>
                    <a:pt x="7609" y="1254"/>
                    <a:pt x="7251" y="1254"/>
                  </a:cubicBezTo>
                  <a:cubicBezTo>
                    <a:pt x="7240" y="1254"/>
                    <a:pt x="7228" y="1255"/>
                    <a:pt x="7216" y="1256"/>
                  </a:cubicBezTo>
                  <a:lnTo>
                    <a:pt x="6302" y="1382"/>
                  </a:lnTo>
                  <a:lnTo>
                    <a:pt x="6428" y="468"/>
                  </a:lnTo>
                  <a:cubicBezTo>
                    <a:pt x="6472" y="203"/>
                    <a:pt x="6253" y="0"/>
                    <a:pt x="60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8274;p69">
              <a:extLst>
                <a:ext uri="{FF2B5EF4-FFF2-40B4-BE49-F238E27FC236}">
                  <a16:creationId xmlns:a16="http://schemas.microsoft.com/office/drawing/2014/main" id="{1B21BE4D-F695-B918-BCC8-302EEA539D1F}"/>
                </a:ext>
              </a:extLst>
            </p:cNvPr>
            <p:cNvSpPr/>
            <p:nvPr/>
          </p:nvSpPr>
          <p:spPr>
            <a:xfrm>
              <a:off x="-63190025" y="3814050"/>
              <a:ext cx="186675" cy="185900"/>
            </a:xfrm>
            <a:custGeom>
              <a:avLst/>
              <a:gdLst/>
              <a:ahLst/>
              <a:cxnLst/>
              <a:rect l="l" t="t" r="r" b="b"/>
              <a:pathLst>
                <a:path w="7467" h="7436" extrusionOk="0">
                  <a:moveTo>
                    <a:pt x="3718" y="1"/>
                  </a:moveTo>
                  <a:cubicBezTo>
                    <a:pt x="1670" y="1"/>
                    <a:pt x="0" y="1670"/>
                    <a:pt x="0" y="3750"/>
                  </a:cubicBezTo>
                  <a:cubicBezTo>
                    <a:pt x="0" y="5797"/>
                    <a:pt x="1638" y="7436"/>
                    <a:pt x="3718" y="7436"/>
                  </a:cubicBezTo>
                  <a:cubicBezTo>
                    <a:pt x="5765" y="7436"/>
                    <a:pt x="7467" y="5797"/>
                    <a:pt x="7467" y="3750"/>
                  </a:cubicBezTo>
                  <a:cubicBezTo>
                    <a:pt x="7467" y="3151"/>
                    <a:pt x="7341" y="2647"/>
                    <a:pt x="7120" y="2143"/>
                  </a:cubicBezTo>
                  <a:lnTo>
                    <a:pt x="5828" y="3435"/>
                  </a:lnTo>
                  <a:cubicBezTo>
                    <a:pt x="5828" y="3498"/>
                    <a:pt x="5860" y="3624"/>
                    <a:pt x="5860" y="3718"/>
                  </a:cubicBezTo>
                  <a:cubicBezTo>
                    <a:pt x="5860" y="4852"/>
                    <a:pt x="4915" y="5797"/>
                    <a:pt x="3781" y="5797"/>
                  </a:cubicBezTo>
                  <a:cubicBezTo>
                    <a:pt x="2615" y="5797"/>
                    <a:pt x="1670" y="4852"/>
                    <a:pt x="1670" y="3718"/>
                  </a:cubicBezTo>
                  <a:cubicBezTo>
                    <a:pt x="1733" y="2552"/>
                    <a:pt x="2615" y="1607"/>
                    <a:pt x="3781" y="1607"/>
                  </a:cubicBezTo>
                  <a:cubicBezTo>
                    <a:pt x="3875" y="1607"/>
                    <a:pt x="3970" y="1607"/>
                    <a:pt x="4033" y="1670"/>
                  </a:cubicBezTo>
                  <a:lnTo>
                    <a:pt x="5356" y="347"/>
                  </a:lnTo>
                  <a:cubicBezTo>
                    <a:pt x="4883" y="127"/>
                    <a:pt x="4316" y="1"/>
                    <a:pt x="37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8275;p69">
              <a:extLst>
                <a:ext uri="{FF2B5EF4-FFF2-40B4-BE49-F238E27FC236}">
                  <a16:creationId xmlns:a16="http://schemas.microsoft.com/office/drawing/2014/main" id="{6167DCF8-C35B-AF99-E842-198F9A2E8FB1}"/>
                </a:ext>
              </a:extLst>
            </p:cNvPr>
            <p:cNvSpPr/>
            <p:nvPr/>
          </p:nvSpPr>
          <p:spPr>
            <a:xfrm>
              <a:off x="-63250675" y="3751050"/>
              <a:ext cx="311125" cy="311125"/>
            </a:xfrm>
            <a:custGeom>
              <a:avLst/>
              <a:gdLst/>
              <a:ahLst/>
              <a:cxnLst/>
              <a:rect l="l" t="t" r="r" b="b"/>
              <a:pathLst>
                <a:path w="12445" h="12445" extrusionOk="0">
                  <a:moveTo>
                    <a:pt x="6270" y="0"/>
                  </a:moveTo>
                  <a:cubicBezTo>
                    <a:pt x="2773" y="0"/>
                    <a:pt x="0" y="2804"/>
                    <a:pt x="0" y="6238"/>
                  </a:cubicBezTo>
                  <a:cubicBezTo>
                    <a:pt x="0" y="9641"/>
                    <a:pt x="2804" y="12445"/>
                    <a:pt x="6238" y="12445"/>
                  </a:cubicBezTo>
                  <a:cubicBezTo>
                    <a:pt x="9672" y="12445"/>
                    <a:pt x="12445" y="9641"/>
                    <a:pt x="12445" y="6238"/>
                  </a:cubicBezTo>
                  <a:cubicBezTo>
                    <a:pt x="12445" y="5325"/>
                    <a:pt x="12256" y="4411"/>
                    <a:pt x="11878" y="3592"/>
                  </a:cubicBezTo>
                  <a:lnTo>
                    <a:pt x="11563" y="3907"/>
                  </a:lnTo>
                  <a:cubicBezTo>
                    <a:pt x="11342" y="4096"/>
                    <a:pt x="11121" y="4222"/>
                    <a:pt x="10838" y="4253"/>
                  </a:cubicBezTo>
                  <a:lnTo>
                    <a:pt x="10397" y="4348"/>
                  </a:lnTo>
                  <a:cubicBezTo>
                    <a:pt x="10680" y="4915"/>
                    <a:pt x="10806" y="5545"/>
                    <a:pt x="10806" y="6238"/>
                  </a:cubicBezTo>
                  <a:cubicBezTo>
                    <a:pt x="10806" y="8759"/>
                    <a:pt x="8759" y="10743"/>
                    <a:pt x="6270" y="10743"/>
                  </a:cubicBezTo>
                  <a:cubicBezTo>
                    <a:pt x="3781" y="10743"/>
                    <a:pt x="1733" y="8696"/>
                    <a:pt x="1733" y="6238"/>
                  </a:cubicBezTo>
                  <a:cubicBezTo>
                    <a:pt x="1733" y="3718"/>
                    <a:pt x="3781" y="1670"/>
                    <a:pt x="6270" y="1670"/>
                  </a:cubicBezTo>
                  <a:cubicBezTo>
                    <a:pt x="6931" y="1670"/>
                    <a:pt x="7561" y="1796"/>
                    <a:pt x="8160" y="2048"/>
                  </a:cubicBezTo>
                  <a:lnTo>
                    <a:pt x="8254" y="1607"/>
                  </a:lnTo>
                  <a:cubicBezTo>
                    <a:pt x="8286" y="1355"/>
                    <a:pt x="8412" y="1103"/>
                    <a:pt x="8601" y="914"/>
                  </a:cubicBezTo>
                  <a:lnTo>
                    <a:pt x="8916" y="599"/>
                  </a:lnTo>
                  <a:cubicBezTo>
                    <a:pt x="8097" y="189"/>
                    <a:pt x="7215" y="0"/>
                    <a:pt x="62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3" name="Google Shape;7972;p68">
            <a:extLst>
              <a:ext uri="{FF2B5EF4-FFF2-40B4-BE49-F238E27FC236}">
                <a16:creationId xmlns:a16="http://schemas.microsoft.com/office/drawing/2014/main" id="{2DCD6F9D-BA40-F34D-0F7B-7CAABE2342DF}"/>
              </a:ext>
            </a:extLst>
          </p:cNvPr>
          <p:cNvSpPr/>
          <p:nvPr/>
        </p:nvSpPr>
        <p:spPr>
          <a:xfrm>
            <a:off x="10495325" y="2785142"/>
            <a:ext cx="364453" cy="369419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03530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7B173F-0B77-8940-E733-715616B68E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0BDF029A-9265-3FEE-11A4-56E8C7326B7C}"/>
              </a:ext>
            </a:extLst>
          </p:cNvPr>
          <p:cNvSpPr/>
          <p:nvPr/>
        </p:nvSpPr>
        <p:spPr>
          <a:xfrm>
            <a:off x="2669611" y="841907"/>
            <a:ext cx="1747836" cy="173383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2.</a:t>
            </a:r>
            <a:endParaRPr lang="bg-BG" sz="4800" b="1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5181D4-7E4D-EBF4-8FC0-601C338EB9D3}"/>
              </a:ext>
            </a:extLst>
          </p:cNvPr>
          <p:cNvSpPr txBox="1"/>
          <p:nvPr/>
        </p:nvSpPr>
        <p:spPr>
          <a:xfrm>
            <a:off x="4526985" y="821232"/>
            <a:ext cx="63219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5400" b="1" dirty="0">
                <a:latin typeface="+mj-lt"/>
                <a:ea typeface="+mj-ea"/>
                <a:cs typeface="+mj-cs"/>
              </a:rPr>
              <a:t>Literature review and research gaps</a:t>
            </a:r>
            <a:endParaRPr lang="bg-BG" sz="5400" b="1" dirty="0">
              <a:latin typeface="+mj-lt"/>
              <a:ea typeface="+mj-ea"/>
              <a:cs typeface="+mj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DB53EA1-BA09-00FC-4737-0EDE2DEF0C85}"/>
              </a:ext>
            </a:extLst>
          </p:cNvPr>
          <p:cNvSpPr/>
          <p:nvPr/>
        </p:nvSpPr>
        <p:spPr>
          <a:xfrm>
            <a:off x="123825" y="104775"/>
            <a:ext cx="11896725" cy="663892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2050" name="Picture 2" descr="Key takeaways from the Psi Chi webinar So You Need to Write a Literature  Review">
            <a:extLst>
              <a:ext uri="{FF2B5EF4-FFF2-40B4-BE49-F238E27FC236}">
                <a16:creationId xmlns:a16="http://schemas.microsoft.com/office/drawing/2014/main" id="{5F1F3256-BB81-7C98-08AD-F52A5C57D8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885" y="3424237"/>
            <a:ext cx="6036240" cy="3099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iterature Review Vector Art, Icons, and Graphics for Free Download">
            <a:extLst>
              <a:ext uri="{FF2B5EF4-FFF2-40B4-BE49-F238E27FC236}">
                <a16:creationId xmlns:a16="http://schemas.microsoft.com/office/drawing/2014/main" id="{3AF808EE-7B7A-2584-764E-DC8579A4CD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185" y="3292201"/>
            <a:ext cx="5045641" cy="3363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004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07B02-400D-0097-5121-555BD4D58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35893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Three key questions</a:t>
            </a:r>
            <a:endParaRPr lang="bg-BG" dirty="0"/>
          </a:p>
        </p:txBody>
      </p:sp>
      <p:sp>
        <p:nvSpPr>
          <p:cNvPr id="31" name="Google Shape;823;p40">
            <a:extLst>
              <a:ext uri="{FF2B5EF4-FFF2-40B4-BE49-F238E27FC236}">
                <a16:creationId xmlns:a16="http://schemas.microsoft.com/office/drawing/2014/main" id="{5C8C918E-8FFA-4F61-F91A-3463C8AA6A93}"/>
              </a:ext>
            </a:extLst>
          </p:cNvPr>
          <p:cNvSpPr txBox="1">
            <a:spLocks/>
          </p:cNvSpPr>
          <p:nvPr/>
        </p:nvSpPr>
        <p:spPr>
          <a:xfrm>
            <a:off x="3688547" y="2381058"/>
            <a:ext cx="3899131" cy="448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+mj-lt"/>
              </a:rPr>
              <a:t>What is geopolitical risk?</a:t>
            </a:r>
          </a:p>
        </p:txBody>
      </p:sp>
      <p:sp>
        <p:nvSpPr>
          <p:cNvPr id="33" name="Google Shape;826;p40">
            <a:extLst>
              <a:ext uri="{FF2B5EF4-FFF2-40B4-BE49-F238E27FC236}">
                <a16:creationId xmlns:a16="http://schemas.microsoft.com/office/drawing/2014/main" id="{F49C9A2C-16EE-D692-9A8C-D0803F6F8753}"/>
              </a:ext>
            </a:extLst>
          </p:cNvPr>
          <p:cNvSpPr txBox="1">
            <a:spLocks/>
          </p:cNvSpPr>
          <p:nvPr/>
        </p:nvSpPr>
        <p:spPr>
          <a:xfrm>
            <a:off x="3684481" y="3359264"/>
            <a:ext cx="7232150" cy="43919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+mj-lt"/>
              </a:rPr>
              <a:t>How do we define financial performance?</a:t>
            </a:r>
          </a:p>
        </p:txBody>
      </p:sp>
      <p:sp>
        <p:nvSpPr>
          <p:cNvPr id="35" name="Google Shape;828;p40">
            <a:extLst>
              <a:ext uri="{FF2B5EF4-FFF2-40B4-BE49-F238E27FC236}">
                <a16:creationId xmlns:a16="http://schemas.microsoft.com/office/drawing/2014/main" id="{8200DEBB-D5D5-BEDE-8B36-E9AF74ACE841}"/>
              </a:ext>
            </a:extLst>
          </p:cNvPr>
          <p:cNvSpPr txBox="1">
            <a:spLocks/>
          </p:cNvSpPr>
          <p:nvPr/>
        </p:nvSpPr>
        <p:spPr>
          <a:xfrm>
            <a:off x="3684481" y="4327866"/>
            <a:ext cx="6213301" cy="132556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+mj-lt"/>
              </a:rPr>
              <a:t>What are the studies and research gaps?</a:t>
            </a:r>
            <a:endParaRPr lang="bg-BG" dirty="0">
              <a:latin typeface="+mj-lt"/>
            </a:endParaRPr>
          </a:p>
        </p:txBody>
      </p:sp>
      <p:sp>
        <p:nvSpPr>
          <p:cNvPr id="39" name="Google Shape;832;p40">
            <a:extLst>
              <a:ext uri="{FF2B5EF4-FFF2-40B4-BE49-F238E27FC236}">
                <a16:creationId xmlns:a16="http://schemas.microsoft.com/office/drawing/2014/main" id="{FFD5EB24-44E5-5869-998F-CB2738A65C58}"/>
              </a:ext>
            </a:extLst>
          </p:cNvPr>
          <p:cNvSpPr/>
          <p:nvPr/>
        </p:nvSpPr>
        <p:spPr>
          <a:xfrm>
            <a:off x="3146950" y="4467767"/>
            <a:ext cx="386912" cy="457035"/>
          </a:xfrm>
          <a:custGeom>
            <a:avLst/>
            <a:gdLst/>
            <a:ahLst/>
            <a:cxnLst/>
            <a:rect l="l" t="t" r="r" b="b"/>
            <a:pathLst>
              <a:path w="10776" h="12729" extrusionOk="0">
                <a:moveTo>
                  <a:pt x="1670" y="851"/>
                </a:moveTo>
                <a:lnTo>
                  <a:pt x="1670" y="9326"/>
                </a:lnTo>
                <a:cubicBezTo>
                  <a:pt x="1355" y="9326"/>
                  <a:pt x="1072" y="9421"/>
                  <a:pt x="851" y="9578"/>
                </a:cubicBezTo>
                <a:lnTo>
                  <a:pt x="851" y="2049"/>
                </a:lnTo>
                <a:cubicBezTo>
                  <a:pt x="851" y="1481"/>
                  <a:pt x="1198" y="1072"/>
                  <a:pt x="1670" y="851"/>
                </a:cubicBezTo>
                <a:close/>
                <a:moveTo>
                  <a:pt x="9925" y="10177"/>
                </a:moveTo>
                <a:lnTo>
                  <a:pt x="9925" y="10208"/>
                </a:lnTo>
                <a:lnTo>
                  <a:pt x="9925" y="11846"/>
                </a:lnTo>
                <a:lnTo>
                  <a:pt x="1670" y="11846"/>
                </a:lnTo>
                <a:cubicBezTo>
                  <a:pt x="1229" y="11846"/>
                  <a:pt x="851" y="11468"/>
                  <a:pt x="851" y="11027"/>
                </a:cubicBezTo>
                <a:cubicBezTo>
                  <a:pt x="851" y="10586"/>
                  <a:pt x="1229" y="10177"/>
                  <a:pt x="1670" y="10177"/>
                </a:cubicBezTo>
                <a:close/>
                <a:moveTo>
                  <a:pt x="2111" y="1"/>
                </a:moveTo>
                <a:cubicBezTo>
                  <a:pt x="914" y="1"/>
                  <a:pt x="1" y="946"/>
                  <a:pt x="1" y="2080"/>
                </a:cubicBezTo>
                <a:lnTo>
                  <a:pt x="1" y="11059"/>
                </a:lnTo>
                <a:cubicBezTo>
                  <a:pt x="1" y="11973"/>
                  <a:pt x="757" y="12729"/>
                  <a:pt x="1670" y="12729"/>
                </a:cubicBezTo>
                <a:lnTo>
                  <a:pt x="10334" y="12729"/>
                </a:lnTo>
                <a:cubicBezTo>
                  <a:pt x="10586" y="12729"/>
                  <a:pt x="10775" y="12508"/>
                  <a:pt x="10775" y="12319"/>
                </a:cubicBezTo>
                <a:lnTo>
                  <a:pt x="10775" y="473"/>
                </a:lnTo>
                <a:cubicBezTo>
                  <a:pt x="10775" y="221"/>
                  <a:pt x="10586" y="64"/>
                  <a:pt x="10334" y="64"/>
                </a:cubicBezTo>
                <a:lnTo>
                  <a:pt x="9105" y="64"/>
                </a:lnTo>
                <a:lnTo>
                  <a:pt x="9105" y="3781"/>
                </a:lnTo>
                <a:cubicBezTo>
                  <a:pt x="9105" y="4011"/>
                  <a:pt x="8912" y="4171"/>
                  <a:pt x="8708" y="4171"/>
                </a:cubicBezTo>
                <a:cubicBezTo>
                  <a:pt x="8604" y="4171"/>
                  <a:pt x="8498" y="4129"/>
                  <a:pt x="8412" y="4033"/>
                </a:cubicBezTo>
                <a:lnTo>
                  <a:pt x="7845" y="3498"/>
                </a:lnTo>
                <a:lnTo>
                  <a:pt x="7310" y="4033"/>
                </a:lnTo>
                <a:cubicBezTo>
                  <a:pt x="7214" y="4129"/>
                  <a:pt x="7100" y="4171"/>
                  <a:pt x="6991" y="4171"/>
                </a:cubicBezTo>
                <a:cubicBezTo>
                  <a:pt x="6778" y="4171"/>
                  <a:pt x="6585" y="4011"/>
                  <a:pt x="6585" y="3781"/>
                </a:cubicBezTo>
                <a:lnTo>
                  <a:pt x="6585" y="64"/>
                </a:lnTo>
                <a:lnTo>
                  <a:pt x="2111" y="64"/>
                </a:lnTo>
                <a:lnTo>
                  <a:pt x="2111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0" name="Google Shape;833;p40">
            <a:extLst>
              <a:ext uri="{FF2B5EF4-FFF2-40B4-BE49-F238E27FC236}">
                <a16:creationId xmlns:a16="http://schemas.microsoft.com/office/drawing/2014/main" id="{5059B41F-5867-713A-5C67-CB0354944451}"/>
              </a:ext>
            </a:extLst>
          </p:cNvPr>
          <p:cNvGrpSpPr/>
          <p:nvPr/>
        </p:nvGrpSpPr>
        <p:grpSpPr>
          <a:xfrm>
            <a:off x="3114369" y="2569825"/>
            <a:ext cx="452077" cy="388661"/>
            <a:chOff x="-40378075" y="3267450"/>
            <a:chExt cx="317425" cy="289075"/>
          </a:xfrm>
        </p:grpSpPr>
        <p:sp>
          <p:nvSpPr>
            <p:cNvPr id="41" name="Google Shape;834;p40">
              <a:extLst>
                <a:ext uri="{FF2B5EF4-FFF2-40B4-BE49-F238E27FC236}">
                  <a16:creationId xmlns:a16="http://schemas.microsoft.com/office/drawing/2014/main" id="{0E502568-3617-2577-28F3-2C5E824B9BEA}"/>
                </a:ext>
              </a:extLst>
            </p:cNvPr>
            <p:cNvSpPr/>
            <p:nvPr/>
          </p:nvSpPr>
          <p:spPr>
            <a:xfrm>
              <a:off x="-40218975" y="3308400"/>
              <a:ext cx="158325" cy="248125"/>
            </a:xfrm>
            <a:custGeom>
              <a:avLst/>
              <a:gdLst/>
              <a:ahLst/>
              <a:cxnLst/>
              <a:rect l="l" t="t" r="r" b="b"/>
              <a:pathLst>
                <a:path w="6333" h="9925" extrusionOk="0">
                  <a:moveTo>
                    <a:pt x="4694" y="1"/>
                  </a:moveTo>
                  <a:lnTo>
                    <a:pt x="4694" y="7877"/>
                  </a:lnTo>
                  <a:cubicBezTo>
                    <a:pt x="4694" y="8097"/>
                    <a:pt x="4474" y="8255"/>
                    <a:pt x="4253" y="8255"/>
                  </a:cubicBezTo>
                  <a:cubicBezTo>
                    <a:pt x="2993" y="8255"/>
                    <a:pt x="1638" y="8696"/>
                    <a:pt x="693" y="9452"/>
                  </a:cubicBezTo>
                  <a:cubicBezTo>
                    <a:pt x="536" y="9546"/>
                    <a:pt x="189" y="9925"/>
                    <a:pt x="0" y="9925"/>
                  </a:cubicBezTo>
                  <a:lnTo>
                    <a:pt x="5073" y="9925"/>
                  </a:lnTo>
                  <a:cubicBezTo>
                    <a:pt x="5734" y="9925"/>
                    <a:pt x="6333" y="9357"/>
                    <a:pt x="6333" y="8696"/>
                  </a:cubicBezTo>
                  <a:lnTo>
                    <a:pt x="6333" y="1229"/>
                  </a:lnTo>
                  <a:cubicBezTo>
                    <a:pt x="6333" y="536"/>
                    <a:pt x="5766" y="1"/>
                    <a:pt x="507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835;p40">
              <a:extLst>
                <a:ext uri="{FF2B5EF4-FFF2-40B4-BE49-F238E27FC236}">
                  <a16:creationId xmlns:a16="http://schemas.microsoft.com/office/drawing/2014/main" id="{578FD28B-FB4D-4F48-F2D0-1F2A97E79369}"/>
                </a:ext>
              </a:extLst>
            </p:cNvPr>
            <p:cNvSpPr/>
            <p:nvPr/>
          </p:nvSpPr>
          <p:spPr>
            <a:xfrm>
              <a:off x="-40316650" y="3267450"/>
              <a:ext cx="86675" cy="257575"/>
            </a:xfrm>
            <a:custGeom>
              <a:avLst/>
              <a:gdLst/>
              <a:ahLst/>
              <a:cxnLst/>
              <a:rect l="l" t="t" r="r" b="b"/>
              <a:pathLst>
                <a:path w="3467" h="10303" extrusionOk="0">
                  <a:moveTo>
                    <a:pt x="1" y="0"/>
                  </a:moveTo>
                  <a:lnTo>
                    <a:pt x="1" y="9105"/>
                  </a:lnTo>
                  <a:cubicBezTo>
                    <a:pt x="1166" y="9200"/>
                    <a:pt x="2489" y="9578"/>
                    <a:pt x="3466" y="10302"/>
                  </a:cubicBezTo>
                  <a:lnTo>
                    <a:pt x="3466" y="1197"/>
                  </a:lnTo>
                  <a:cubicBezTo>
                    <a:pt x="2489" y="473"/>
                    <a:pt x="1229" y="95"/>
                    <a:pt x="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836;p40">
              <a:extLst>
                <a:ext uri="{FF2B5EF4-FFF2-40B4-BE49-F238E27FC236}">
                  <a16:creationId xmlns:a16="http://schemas.microsoft.com/office/drawing/2014/main" id="{0508DBC7-6F65-2A5D-804E-FBE7B86A2486}"/>
                </a:ext>
              </a:extLst>
            </p:cNvPr>
            <p:cNvSpPr/>
            <p:nvPr/>
          </p:nvSpPr>
          <p:spPr>
            <a:xfrm>
              <a:off x="-40209525" y="3267450"/>
              <a:ext cx="86650" cy="257575"/>
            </a:xfrm>
            <a:custGeom>
              <a:avLst/>
              <a:gdLst/>
              <a:ahLst/>
              <a:cxnLst/>
              <a:rect l="l" t="t" r="r" b="b"/>
              <a:pathLst>
                <a:path w="3466" h="10303" extrusionOk="0">
                  <a:moveTo>
                    <a:pt x="3466" y="0"/>
                  </a:moveTo>
                  <a:cubicBezTo>
                    <a:pt x="2300" y="95"/>
                    <a:pt x="977" y="473"/>
                    <a:pt x="0" y="1197"/>
                  </a:cubicBezTo>
                  <a:lnTo>
                    <a:pt x="0" y="10302"/>
                  </a:lnTo>
                  <a:cubicBezTo>
                    <a:pt x="977" y="9578"/>
                    <a:pt x="2237" y="9200"/>
                    <a:pt x="3466" y="9105"/>
                  </a:cubicBezTo>
                  <a:lnTo>
                    <a:pt x="346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837;p40">
              <a:extLst>
                <a:ext uri="{FF2B5EF4-FFF2-40B4-BE49-F238E27FC236}">
                  <a16:creationId xmlns:a16="http://schemas.microsoft.com/office/drawing/2014/main" id="{CB8295E3-663C-0444-63AF-4D90FD658FCF}"/>
                </a:ext>
              </a:extLst>
            </p:cNvPr>
            <p:cNvSpPr/>
            <p:nvPr/>
          </p:nvSpPr>
          <p:spPr>
            <a:xfrm>
              <a:off x="-40378075" y="3308400"/>
              <a:ext cx="157550" cy="248125"/>
            </a:xfrm>
            <a:custGeom>
              <a:avLst/>
              <a:gdLst/>
              <a:ahLst/>
              <a:cxnLst/>
              <a:rect l="l" t="t" r="r" b="b"/>
              <a:pathLst>
                <a:path w="6302" h="9925" extrusionOk="0">
                  <a:moveTo>
                    <a:pt x="1229" y="1"/>
                  </a:moveTo>
                  <a:cubicBezTo>
                    <a:pt x="567" y="1"/>
                    <a:pt x="0" y="536"/>
                    <a:pt x="0" y="1198"/>
                  </a:cubicBezTo>
                  <a:lnTo>
                    <a:pt x="0" y="8664"/>
                  </a:lnTo>
                  <a:cubicBezTo>
                    <a:pt x="32" y="9357"/>
                    <a:pt x="567" y="9925"/>
                    <a:pt x="1229" y="9925"/>
                  </a:cubicBezTo>
                  <a:lnTo>
                    <a:pt x="6301" y="9925"/>
                  </a:lnTo>
                  <a:cubicBezTo>
                    <a:pt x="6112" y="9925"/>
                    <a:pt x="5766" y="9609"/>
                    <a:pt x="5608" y="9452"/>
                  </a:cubicBezTo>
                  <a:cubicBezTo>
                    <a:pt x="4631" y="8664"/>
                    <a:pt x="3277" y="8255"/>
                    <a:pt x="2048" y="8255"/>
                  </a:cubicBezTo>
                  <a:cubicBezTo>
                    <a:pt x="1828" y="8255"/>
                    <a:pt x="1638" y="8066"/>
                    <a:pt x="1638" y="7877"/>
                  </a:cubicBezTo>
                  <a:lnTo>
                    <a:pt x="163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" name="Google Shape;846;p40">
            <a:extLst>
              <a:ext uri="{FF2B5EF4-FFF2-40B4-BE49-F238E27FC236}">
                <a16:creationId xmlns:a16="http://schemas.microsoft.com/office/drawing/2014/main" id="{714CAAC5-E088-FA7C-EF70-58BED49C1697}"/>
              </a:ext>
            </a:extLst>
          </p:cNvPr>
          <p:cNvGrpSpPr/>
          <p:nvPr/>
        </p:nvGrpSpPr>
        <p:grpSpPr>
          <a:xfrm>
            <a:off x="3114365" y="3505043"/>
            <a:ext cx="452081" cy="454102"/>
            <a:chOff x="-38537400" y="3588000"/>
            <a:chExt cx="316650" cy="315875"/>
          </a:xfrm>
        </p:grpSpPr>
        <p:sp>
          <p:nvSpPr>
            <p:cNvPr id="54" name="Google Shape;847;p40">
              <a:extLst>
                <a:ext uri="{FF2B5EF4-FFF2-40B4-BE49-F238E27FC236}">
                  <a16:creationId xmlns:a16="http://schemas.microsoft.com/office/drawing/2014/main" id="{FF1F5E77-324E-BE00-D88A-D1A8AE8E0249}"/>
                </a:ext>
              </a:extLst>
            </p:cNvPr>
            <p:cNvSpPr/>
            <p:nvPr/>
          </p:nvSpPr>
          <p:spPr>
            <a:xfrm>
              <a:off x="-38327900" y="3719550"/>
              <a:ext cx="20500" cy="41750"/>
            </a:xfrm>
            <a:custGeom>
              <a:avLst/>
              <a:gdLst/>
              <a:ahLst/>
              <a:cxnLst/>
              <a:rect l="l" t="t" r="r" b="b"/>
              <a:pathLst>
                <a:path w="820" h="1670" extrusionOk="0">
                  <a:moveTo>
                    <a:pt x="1" y="0"/>
                  </a:moveTo>
                  <a:lnTo>
                    <a:pt x="1" y="1229"/>
                  </a:lnTo>
                  <a:cubicBezTo>
                    <a:pt x="1" y="1449"/>
                    <a:pt x="190" y="1607"/>
                    <a:pt x="442" y="1670"/>
                  </a:cubicBezTo>
                  <a:cubicBezTo>
                    <a:pt x="631" y="1607"/>
                    <a:pt x="820" y="1449"/>
                    <a:pt x="820" y="1229"/>
                  </a:cubicBezTo>
                  <a:lnTo>
                    <a:pt x="82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848;p40">
              <a:extLst>
                <a:ext uri="{FF2B5EF4-FFF2-40B4-BE49-F238E27FC236}">
                  <a16:creationId xmlns:a16="http://schemas.microsoft.com/office/drawing/2014/main" id="{B7C7E6E4-91D4-7DF9-08EF-0DCA97966C8B}"/>
                </a:ext>
              </a:extLst>
            </p:cNvPr>
            <p:cNvSpPr/>
            <p:nvPr/>
          </p:nvSpPr>
          <p:spPr>
            <a:xfrm>
              <a:off x="-38452350" y="3719550"/>
              <a:ext cx="21300" cy="41750"/>
            </a:xfrm>
            <a:custGeom>
              <a:avLst/>
              <a:gdLst/>
              <a:ahLst/>
              <a:cxnLst/>
              <a:rect l="l" t="t" r="r" b="b"/>
              <a:pathLst>
                <a:path w="852" h="1670" extrusionOk="0">
                  <a:moveTo>
                    <a:pt x="1" y="0"/>
                  </a:moveTo>
                  <a:lnTo>
                    <a:pt x="1" y="1229"/>
                  </a:lnTo>
                  <a:cubicBezTo>
                    <a:pt x="1" y="1449"/>
                    <a:pt x="221" y="1607"/>
                    <a:pt x="410" y="1670"/>
                  </a:cubicBezTo>
                  <a:cubicBezTo>
                    <a:pt x="631" y="1607"/>
                    <a:pt x="851" y="1449"/>
                    <a:pt x="851" y="1229"/>
                  </a:cubicBezTo>
                  <a:lnTo>
                    <a:pt x="85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849;p40">
              <a:extLst>
                <a:ext uri="{FF2B5EF4-FFF2-40B4-BE49-F238E27FC236}">
                  <a16:creationId xmlns:a16="http://schemas.microsoft.com/office/drawing/2014/main" id="{D7CF6132-7494-AEB8-C459-6897D10D1E7B}"/>
                </a:ext>
              </a:extLst>
            </p:cNvPr>
            <p:cNvSpPr/>
            <p:nvPr/>
          </p:nvSpPr>
          <p:spPr>
            <a:xfrm>
              <a:off x="-38516925" y="3759700"/>
              <a:ext cx="275700" cy="144175"/>
            </a:xfrm>
            <a:custGeom>
              <a:avLst/>
              <a:gdLst/>
              <a:ahLst/>
              <a:cxnLst/>
              <a:rect l="l" t="t" r="r" b="b"/>
              <a:pathLst>
                <a:path w="11028" h="5767" extrusionOk="0">
                  <a:moveTo>
                    <a:pt x="7152" y="1671"/>
                  </a:moveTo>
                  <a:cubicBezTo>
                    <a:pt x="7404" y="1671"/>
                    <a:pt x="7593" y="1860"/>
                    <a:pt x="7593" y="2112"/>
                  </a:cubicBezTo>
                  <a:lnTo>
                    <a:pt x="7593" y="3750"/>
                  </a:lnTo>
                  <a:cubicBezTo>
                    <a:pt x="7593" y="4002"/>
                    <a:pt x="7404" y="4159"/>
                    <a:pt x="7152" y="4159"/>
                  </a:cubicBezTo>
                  <a:lnTo>
                    <a:pt x="3844" y="4159"/>
                  </a:lnTo>
                  <a:cubicBezTo>
                    <a:pt x="3624" y="4159"/>
                    <a:pt x="3434" y="3939"/>
                    <a:pt x="3434" y="3750"/>
                  </a:cubicBezTo>
                  <a:lnTo>
                    <a:pt x="3434" y="2112"/>
                  </a:lnTo>
                  <a:cubicBezTo>
                    <a:pt x="3434" y="1860"/>
                    <a:pt x="3624" y="1671"/>
                    <a:pt x="3844" y="1671"/>
                  </a:cubicBezTo>
                  <a:close/>
                  <a:moveTo>
                    <a:pt x="0" y="1"/>
                  </a:moveTo>
                  <a:lnTo>
                    <a:pt x="0" y="4537"/>
                  </a:lnTo>
                  <a:cubicBezTo>
                    <a:pt x="0" y="5199"/>
                    <a:pt x="568" y="5766"/>
                    <a:pt x="1261" y="5766"/>
                  </a:cubicBezTo>
                  <a:lnTo>
                    <a:pt x="9798" y="5766"/>
                  </a:lnTo>
                  <a:cubicBezTo>
                    <a:pt x="10460" y="5766"/>
                    <a:pt x="11027" y="5199"/>
                    <a:pt x="11027" y="4537"/>
                  </a:cubicBezTo>
                  <a:lnTo>
                    <a:pt x="11027" y="1"/>
                  </a:lnTo>
                  <a:lnTo>
                    <a:pt x="9168" y="1"/>
                  </a:lnTo>
                  <a:cubicBezTo>
                    <a:pt x="9011" y="473"/>
                    <a:pt x="8538" y="851"/>
                    <a:pt x="8003" y="851"/>
                  </a:cubicBezTo>
                  <a:cubicBezTo>
                    <a:pt x="7436" y="851"/>
                    <a:pt x="6995" y="473"/>
                    <a:pt x="6806" y="1"/>
                  </a:cubicBezTo>
                  <a:lnTo>
                    <a:pt x="4159" y="1"/>
                  </a:lnTo>
                  <a:cubicBezTo>
                    <a:pt x="4002" y="473"/>
                    <a:pt x="3560" y="851"/>
                    <a:pt x="2993" y="851"/>
                  </a:cubicBezTo>
                  <a:cubicBezTo>
                    <a:pt x="2489" y="851"/>
                    <a:pt x="2017" y="536"/>
                    <a:pt x="185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850;p40">
              <a:extLst>
                <a:ext uri="{FF2B5EF4-FFF2-40B4-BE49-F238E27FC236}">
                  <a16:creationId xmlns:a16="http://schemas.microsoft.com/office/drawing/2014/main" id="{EC72D4D9-072E-0DA4-3193-46A47D0B97DA}"/>
                </a:ext>
              </a:extLst>
            </p:cNvPr>
            <p:cNvSpPr/>
            <p:nvPr/>
          </p:nvSpPr>
          <p:spPr>
            <a:xfrm>
              <a:off x="-38537400" y="3588000"/>
              <a:ext cx="316650" cy="151250"/>
            </a:xfrm>
            <a:custGeom>
              <a:avLst/>
              <a:gdLst/>
              <a:ahLst/>
              <a:cxnLst/>
              <a:rect l="l" t="t" r="r" b="b"/>
              <a:pathLst>
                <a:path w="12666" h="6050" extrusionOk="0">
                  <a:moveTo>
                    <a:pt x="7971" y="820"/>
                  </a:moveTo>
                  <a:cubicBezTo>
                    <a:pt x="8223" y="820"/>
                    <a:pt x="8381" y="1009"/>
                    <a:pt x="8412" y="1229"/>
                  </a:cubicBezTo>
                  <a:lnTo>
                    <a:pt x="8412" y="1639"/>
                  </a:lnTo>
                  <a:lnTo>
                    <a:pt x="4253" y="1639"/>
                  </a:lnTo>
                  <a:lnTo>
                    <a:pt x="4253" y="1229"/>
                  </a:lnTo>
                  <a:cubicBezTo>
                    <a:pt x="4253" y="1009"/>
                    <a:pt x="4443" y="851"/>
                    <a:pt x="4663" y="820"/>
                  </a:cubicBezTo>
                  <a:close/>
                  <a:moveTo>
                    <a:pt x="4632" y="1"/>
                  </a:moveTo>
                  <a:cubicBezTo>
                    <a:pt x="3970" y="1"/>
                    <a:pt x="3403" y="536"/>
                    <a:pt x="3403" y="1229"/>
                  </a:cubicBezTo>
                  <a:lnTo>
                    <a:pt x="3403" y="1639"/>
                  </a:lnTo>
                  <a:lnTo>
                    <a:pt x="1229" y="1639"/>
                  </a:lnTo>
                  <a:cubicBezTo>
                    <a:pt x="536" y="1639"/>
                    <a:pt x="0" y="2175"/>
                    <a:pt x="0" y="2868"/>
                  </a:cubicBezTo>
                  <a:lnTo>
                    <a:pt x="0" y="5609"/>
                  </a:lnTo>
                  <a:cubicBezTo>
                    <a:pt x="0" y="5861"/>
                    <a:pt x="189" y="6050"/>
                    <a:pt x="378" y="6050"/>
                  </a:cubicBezTo>
                  <a:lnTo>
                    <a:pt x="2584" y="6050"/>
                  </a:lnTo>
                  <a:lnTo>
                    <a:pt x="2584" y="4821"/>
                  </a:lnTo>
                  <a:cubicBezTo>
                    <a:pt x="2584" y="4600"/>
                    <a:pt x="2804" y="4380"/>
                    <a:pt x="3025" y="4380"/>
                  </a:cubicBezTo>
                  <a:lnTo>
                    <a:pt x="4663" y="4380"/>
                  </a:lnTo>
                  <a:cubicBezTo>
                    <a:pt x="4915" y="4380"/>
                    <a:pt x="5104" y="4600"/>
                    <a:pt x="5104" y="4821"/>
                  </a:cubicBezTo>
                  <a:lnTo>
                    <a:pt x="5104" y="6050"/>
                  </a:lnTo>
                  <a:lnTo>
                    <a:pt x="7593" y="6050"/>
                  </a:lnTo>
                  <a:lnTo>
                    <a:pt x="7593" y="4821"/>
                  </a:lnTo>
                  <a:cubicBezTo>
                    <a:pt x="7593" y="4600"/>
                    <a:pt x="7782" y="4380"/>
                    <a:pt x="7971" y="4380"/>
                  </a:cubicBezTo>
                  <a:lnTo>
                    <a:pt x="9641" y="4380"/>
                  </a:lnTo>
                  <a:cubicBezTo>
                    <a:pt x="9861" y="4380"/>
                    <a:pt x="10019" y="4600"/>
                    <a:pt x="10019" y="4821"/>
                  </a:cubicBezTo>
                  <a:lnTo>
                    <a:pt x="10019" y="6050"/>
                  </a:lnTo>
                  <a:lnTo>
                    <a:pt x="12224" y="6050"/>
                  </a:lnTo>
                  <a:cubicBezTo>
                    <a:pt x="12476" y="6050"/>
                    <a:pt x="12665" y="5861"/>
                    <a:pt x="12665" y="5609"/>
                  </a:cubicBezTo>
                  <a:lnTo>
                    <a:pt x="12665" y="2868"/>
                  </a:lnTo>
                  <a:cubicBezTo>
                    <a:pt x="12665" y="2238"/>
                    <a:pt x="12067" y="1639"/>
                    <a:pt x="11405" y="1639"/>
                  </a:cubicBezTo>
                  <a:lnTo>
                    <a:pt x="9200" y="1639"/>
                  </a:lnTo>
                  <a:lnTo>
                    <a:pt x="9200" y="1229"/>
                  </a:lnTo>
                  <a:cubicBezTo>
                    <a:pt x="9200" y="568"/>
                    <a:pt x="8664" y="32"/>
                    <a:pt x="794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" name="Google Shape;12;p2">
            <a:extLst>
              <a:ext uri="{FF2B5EF4-FFF2-40B4-BE49-F238E27FC236}">
                <a16:creationId xmlns:a16="http://schemas.microsoft.com/office/drawing/2014/main" id="{DB928BB1-5994-F97F-26D1-4BE1DEE621BA}"/>
              </a:ext>
            </a:extLst>
          </p:cNvPr>
          <p:cNvSpPr/>
          <p:nvPr/>
        </p:nvSpPr>
        <p:spPr>
          <a:xfrm rot="5400000">
            <a:off x="-328962" y="891293"/>
            <a:ext cx="1904100" cy="2892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61" name="Google Shape;13;p2">
            <a:extLst>
              <a:ext uri="{FF2B5EF4-FFF2-40B4-BE49-F238E27FC236}">
                <a16:creationId xmlns:a16="http://schemas.microsoft.com/office/drawing/2014/main" id="{43900845-76E8-D31F-AC13-C141ED9398B3}"/>
              </a:ext>
            </a:extLst>
          </p:cNvPr>
          <p:cNvSpPr/>
          <p:nvPr/>
        </p:nvSpPr>
        <p:spPr>
          <a:xfrm rot="8100000">
            <a:off x="471514" y="2179113"/>
            <a:ext cx="303773" cy="303773"/>
          </a:xfrm>
          <a:prstGeom prst="plus">
            <a:avLst>
              <a:gd name="adj" fmla="val 35578"/>
            </a:avLst>
          </a:prstGeom>
          <a:solidFill>
            <a:srgbClr val="C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80;p2">
            <a:extLst>
              <a:ext uri="{FF2B5EF4-FFF2-40B4-BE49-F238E27FC236}">
                <a16:creationId xmlns:a16="http://schemas.microsoft.com/office/drawing/2014/main" id="{8E76AEB0-C284-000C-1DBC-B81DE5AC5B95}"/>
              </a:ext>
            </a:extLst>
          </p:cNvPr>
          <p:cNvSpPr/>
          <p:nvPr/>
        </p:nvSpPr>
        <p:spPr>
          <a:xfrm rot="16200000">
            <a:off x="10401750" y="5677507"/>
            <a:ext cx="1904100" cy="2892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81;p2">
            <a:extLst>
              <a:ext uri="{FF2B5EF4-FFF2-40B4-BE49-F238E27FC236}">
                <a16:creationId xmlns:a16="http://schemas.microsoft.com/office/drawing/2014/main" id="{3ED43C63-E8D8-F8DF-BC2A-11F90B22CDD0}"/>
              </a:ext>
            </a:extLst>
          </p:cNvPr>
          <p:cNvSpPr/>
          <p:nvPr/>
        </p:nvSpPr>
        <p:spPr>
          <a:xfrm rot="18900000">
            <a:off x="11201601" y="4408120"/>
            <a:ext cx="303773" cy="303773"/>
          </a:xfrm>
          <a:prstGeom prst="plus">
            <a:avLst>
              <a:gd name="adj" fmla="val 35578"/>
            </a:avLst>
          </a:prstGeom>
          <a:solidFill>
            <a:srgbClr val="C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82;p2">
            <a:extLst>
              <a:ext uri="{FF2B5EF4-FFF2-40B4-BE49-F238E27FC236}">
                <a16:creationId xmlns:a16="http://schemas.microsoft.com/office/drawing/2014/main" id="{EE319A91-FAB2-3EC5-3F53-8DBE8299F1F6}"/>
              </a:ext>
            </a:extLst>
          </p:cNvPr>
          <p:cNvSpPr/>
          <p:nvPr/>
        </p:nvSpPr>
        <p:spPr>
          <a:xfrm rot="18900000">
            <a:off x="11201601" y="4017438"/>
            <a:ext cx="303773" cy="303773"/>
          </a:xfrm>
          <a:prstGeom prst="plus">
            <a:avLst>
              <a:gd name="adj" fmla="val 35578"/>
            </a:avLst>
          </a:prstGeom>
          <a:solidFill>
            <a:srgbClr val="C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83;p2">
            <a:extLst>
              <a:ext uri="{FF2B5EF4-FFF2-40B4-BE49-F238E27FC236}">
                <a16:creationId xmlns:a16="http://schemas.microsoft.com/office/drawing/2014/main" id="{CA93915A-03A4-1C7D-70BB-33487FD1566A}"/>
              </a:ext>
            </a:extLst>
          </p:cNvPr>
          <p:cNvSpPr/>
          <p:nvPr/>
        </p:nvSpPr>
        <p:spPr>
          <a:xfrm rot="8100000">
            <a:off x="471514" y="2576870"/>
            <a:ext cx="303773" cy="303773"/>
          </a:xfrm>
          <a:prstGeom prst="plus">
            <a:avLst>
              <a:gd name="adj" fmla="val 35578"/>
            </a:avLst>
          </a:prstGeom>
          <a:solidFill>
            <a:srgbClr val="C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6" name="Google Shape;14;p2">
            <a:extLst>
              <a:ext uri="{FF2B5EF4-FFF2-40B4-BE49-F238E27FC236}">
                <a16:creationId xmlns:a16="http://schemas.microsoft.com/office/drawing/2014/main" id="{29024E8C-8DD6-8C8D-EF6F-B5359056949B}"/>
              </a:ext>
            </a:extLst>
          </p:cNvPr>
          <p:cNvGrpSpPr/>
          <p:nvPr/>
        </p:nvGrpSpPr>
        <p:grpSpPr>
          <a:xfrm>
            <a:off x="3999861" y="6018205"/>
            <a:ext cx="4182751" cy="402045"/>
            <a:chOff x="-79178" y="4632327"/>
            <a:chExt cx="4182751" cy="402045"/>
          </a:xfrm>
          <a:solidFill>
            <a:schemeClr val="bg1">
              <a:lumMod val="65000"/>
            </a:schemeClr>
          </a:solidFill>
        </p:grpSpPr>
        <p:sp>
          <p:nvSpPr>
            <p:cNvPr id="67" name="Google Shape;15;p2">
              <a:extLst>
                <a:ext uri="{FF2B5EF4-FFF2-40B4-BE49-F238E27FC236}">
                  <a16:creationId xmlns:a16="http://schemas.microsoft.com/office/drawing/2014/main" id="{F66DEE78-731C-979F-E6ED-43D976D70B9B}"/>
                </a:ext>
              </a:extLst>
            </p:cNvPr>
            <p:cNvSpPr/>
            <p:nvPr/>
          </p:nvSpPr>
          <p:spPr>
            <a:xfrm rot="10800000">
              <a:off x="192473" y="463831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6;p2">
              <a:extLst>
                <a:ext uri="{FF2B5EF4-FFF2-40B4-BE49-F238E27FC236}">
                  <a16:creationId xmlns:a16="http://schemas.microsoft.com/office/drawing/2014/main" id="{B492AEF4-8DD0-81CC-F5CB-BAA2C3CDBE41}"/>
                </a:ext>
              </a:extLst>
            </p:cNvPr>
            <p:cNvSpPr/>
            <p:nvPr/>
          </p:nvSpPr>
          <p:spPr>
            <a:xfrm rot="10800000">
              <a:off x="-79178" y="463831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7;p2">
              <a:extLst>
                <a:ext uri="{FF2B5EF4-FFF2-40B4-BE49-F238E27FC236}">
                  <a16:creationId xmlns:a16="http://schemas.microsoft.com/office/drawing/2014/main" id="{C131C186-E3AF-9CB0-AA6F-5C7B26675397}"/>
                </a:ext>
              </a:extLst>
            </p:cNvPr>
            <p:cNvSpPr/>
            <p:nvPr/>
          </p:nvSpPr>
          <p:spPr>
            <a:xfrm rot="10800000">
              <a:off x="192473" y="492637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8;p2">
              <a:extLst>
                <a:ext uri="{FF2B5EF4-FFF2-40B4-BE49-F238E27FC236}">
                  <a16:creationId xmlns:a16="http://schemas.microsoft.com/office/drawing/2014/main" id="{5C8281EC-3B3C-ABDA-9DD9-CC9707A6FFAE}"/>
                </a:ext>
              </a:extLst>
            </p:cNvPr>
            <p:cNvSpPr/>
            <p:nvPr/>
          </p:nvSpPr>
          <p:spPr>
            <a:xfrm rot="10800000">
              <a:off x="-79178" y="492637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9;p2">
              <a:extLst>
                <a:ext uri="{FF2B5EF4-FFF2-40B4-BE49-F238E27FC236}">
                  <a16:creationId xmlns:a16="http://schemas.microsoft.com/office/drawing/2014/main" id="{AC2EA081-DE7C-76D7-2E7B-807C7BD42D3E}"/>
                </a:ext>
              </a:extLst>
            </p:cNvPr>
            <p:cNvSpPr/>
            <p:nvPr/>
          </p:nvSpPr>
          <p:spPr>
            <a:xfrm rot="10800000">
              <a:off x="735773" y="463489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20;p2">
              <a:extLst>
                <a:ext uri="{FF2B5EF4-FFF2-40B4-BE49-F238E27FC236}">
                  <a16:creationId xmlns:a16="http://schemas.microsoft.com/office/drawing/2014/main" id="{A6BC1AC9-DEF2-DCC2-BC6F-0F71F0263F14}"/>
                </a:ext>
              </a:extLst>
            </p:cNvPr>
            <p:cNvSpPr/>
            <p:nvPr/>
          </p:nvSpPr>
          <p:spPr>
            <a:xfrm rot="10800000">
              <a:off x="464122" y="463489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21;p2">
              <a:extLst>
                <a:ext uri="{FF2B5EF4-FFF2-40B4-BE49-F238E27FC236}">
                  <a16:creationId xmlns:a16="http://schemas.microsoft.com/office/drawing/2014/main" id="{A23EC694-7026-08F8-3CFA-42F97B6B4144}"/>
                </a:ext>
              </a:extLst>
            </p:cNvPr>
            <p:cNvSpPr/>
            <p:nvPr/>
          </p:nvSpPr>
          <p:spPr>
            <a:xfrm rot="10800000">
              <a:off x="735773" y="492294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22;p2">
              <a:extLst>
                <a:ext uri="{FF2B5EF4-FFF2-40B4-BE49-F238E27FC236}">
                  <a16:creationId xmlns:a16="http://schemas.microsoft.com/office/drawing/2014/main" id="{BBEB8619-AF6D-C3DF-1CD0-B84E81D08A19}"/>
                </a:ext>
              </a:extLst>
            </p:cNvPr>
            <p:cNvSpPr/>
            <p:nvPr/>
          </p:nvSpPr>
          <p:spPr>
            <a:xfrm rot="10800000">
              <a:off x="464122" y="492294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23;p2">
              <a:extLst>
                <a:ext uri="{FF2B5EF4-FFF2-40B4-BE49-F238E27FC236}">
                  <a16:creationId xmlns:a16="http://schemas.microsoft.com/office/drawing/2014/main" id="{B8FD5ECE-059E-D590-11F2-F7055F3D8578}"/>
                </a:ext>
              </a:extLst>
            </p:cNvPr>
            <p:cNvSpPr/>
            <p:nvPr/>
          </p:nvSpPr>
          <p:spPr>
            <a:xfrm rot="10800000">
              <a:off x="1279073" y="463660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24;p2">
              <a:extLst>
                <a:ext uri="{FF2B5EF4-FFF2-40B4-BE49-F238E27FC236}">
                  <a16:creationId xmlns:a16="http://schemas.microsoft.com/office/drawing/2014/main" id="{0F5204ED-DF0E-0CCA-DDCF-85E4EDF6A013}"/>
                </a:ext>
              </a:extLst>
            </p:cNvPr>
            <p:cNvSpPr/>
            <p:nvPr/>
          </p:nvSpPr>
          <p:spPr>
            <a:xfrm rot="10800000">
              <a:off x="1007422" y="463660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25;p2">
              <a:extLst>
                <a:ext uri="{FF2B5EF4-FFF2-40B4-BE49-F238E27FC236}">
                  <a16:creationId xmlns:a16="http://schemas.microsoft.com/office/drawing/2014/main" id="{14C110B6-5F2B-BD89-4EE4-2D5894DC0898}"/>
                </a:ext>
              </a:extLst>
            </p:cNvPr>
            <p:cNvSpPr/>
            <p:nvPr/>
          </p:nvSpPr>
          <p:spPr>
            <a:xfrm rot="10800000">
              <a:off x="1279073" y="492466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26;p2">
              <a:extLst>
                <a:ext uri="{FF2B5EF4-FFF2-40B4-BE49-F238E27FC236}">
                  <a16:creationId xmlns:a16="http://schemas.microsoft.com/office/drawing/2014/main" id="{AD4CC872-849C-A177-633C-DB0F6A496A98}"/>
                </a:ext>
              </a:extLst>
            </p:cNvPr>
            <p:cNvSpPr/>
            <p:nvPr/>
          </p:nvSpPr>
          <p:spPr>
            <a:xfrm rot="10800000">
              <a:off x="1007422" y="492466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27;p2">
              <a:extLst>
                <a:ext uri="{FF2B5EF4-FFF2-40B4-BE49-F238E27FC236}">
                  <a16:creationId xmlns:a16="http://schemas.microsoft.com/office/drawing/2014/main" id="{CDD48AC1-1224-9914-9652-EAA1851AC9CF}"/>
                </a:ext>
              </a:extLst>
            </p:cNvPr>
            <p:cNvSpPr/>
            <p:nvPr/>
          </p:nvSpPr>
          <p:spPr>
            <a:xfrm rot="10800000">
              <a:off x="1822373" y="46331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28;p2">
              <a:extLst>
                <a:ext uri="{FF2B5EF4-FFF2-40B4-BE49-F238E27FC236}">
                  <a16:creationId xmlns:a16="http://schemas.microsoft.com/office/drawing/2014/main" id="{69CB1CD3-7F31-DC8C-53AA-021B2D051643}"/>
                </a:ext>
              </a:extLst>
            </p:cNvPr>
            <p:cNvSpPr/>
            <p:nvPr/>
          </p:nvSpPr>
          <p:spPr>
            <a:xfrm rot="10800000">
              <a:off x="1550722" y="46331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29;p2">
              <a:extLst>
                <a:ext uri="{FF2B5EF4-FFF2-40B4-BE49-F238E27FC236}">
                  <a16:creationId xmlns:a16="http://schemas.microsoft.com/office/drawing/2014/main" id="{4F75E5E6-7483-EBBD-09DE-13F78E92352C}"/>
                </a:ext>
              </a:extLst>
            </p:cNvPr>
            <p:cNvSpPr/>
            <p:nvPr/>
          </p:nvSpPr>
          <p:spPr>
            <a:xfrm rot="10800000">
              <a:off x="1822373" y="492123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30;p2">
              <a:extLst>
                <a:ext uri="{FF2B5EF4-FFF2-40B4-BE49-F238E27FC236}">
                  <a16:creationId xmlns:a16="http://schemas.microsoft.com/office/drawing/2014/main" id="{E404AB95-EB33-3C29-20B0-D3B2C51EAC8B}"/>
                </a:ext>
              </a:extLst>
            </p:cNvPr>
            <p:cNvSpPr/>
            <p:nvPr/>
          </p:nvSpPr>
          <p:spPr>
            <a:xfrm rot="10800000">
              <a:off x="1550722" y="492123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31;p2">
              <a:extLst>
                <a:ext uri="{FF2B5EF4-FFF2-40B4-BE49-F238E27FC236}">
                  <a16:creationId xmlns:a16="http://schemas.microsoft.com/office/drawing/2014/main" id="{77E5FD4E-E39A-7CEC-7AD0-424EE4170A83}"/>
                </a:ext>
              </a:extLst>
            </p:cNvPr>
            <p:cNvSpPr/>
            <p:nvPr/>
          </p:nvSpPr>
          <p:spPr>
            <a:xfrm rot="10800000">
              <a:off x="2365673" y="463746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32;p2">
              <a:extLst>
                <a:ext uri="{FF2B5EF4-FFF2-40B4-BE49-F238E27FC236}">
                  <a16:creationId xmlns:a16="http://schemas.microsoft.com/office/drawing/2014/main" id="{8F2D0393-1A0C-3348-1692-7B06DF5E1F92}"/>
                </a:ext>
              </a:extLst>
            </p:cNvPr>
            <p:cNvSpPr/>
            <p:nvPr/>
          </p:nvSpPr>
          <p:spPr>
            <a:xfrm rot="10800000">
              <a:off x="2094022" y="463746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33;p2">
              <a:extLst>
                <a:ext uri="{FF2B5EF4-FFF2-40B4-BE49-F238E27FC236}">
                  <a16:creationId xmlns:a16="http://schemas.microsoft.com/office/drawing/2014/main" id="{A11ACBE1-8DE9-00AB-24A8-1610615F8AD6}"/>
                </a:ext>
              </a:extLst>
            </p:cNvPr>
            <p:cNvSpPr/>
            <p:nvPr/>
          </p:nvSpPr>
          <p:spPr>
            <a:xfrm rot="10800000">
              <a:off x="2365673" y="492552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34;p2">
              <a:extLst>
                <a:ext uri="{FF2B5EF4-FFF2-40B4-BE49-F238E27FC236}">
                  <a16:creationId xmlns:a16="http://schemas.microsoft.com/office/drawing/2014/main" id="{CA917D3F-0512-ED4D-1A17-E06A845D047A}"/>
                </a:ext>
              </a:extLst>
            </p:cNvPr>
            <p:cNvSpPr/>
            <p:nvPr/>
          </p:nvSpPr>
          <p:spPr>
            <a:xfrm rot="10800000">
              <a:off x="2094022" y="492552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35;p2">
              <a:extLst>
                <a:ext uri="{FF2B5EF4-FFF2-40B4-BE49-F238E27FC236}">
                  <a16:creationId xmlns:a16="http://schemas.microsoft.com/office/drawing/2014/main" id="{4725F8A6-0021-203E-879A-F90E6C0B9F6C}"/>
                </a:ext>
              </a:extLst>
            </p:cNvPr>
            <p:cNvSpPr/>
            <p:nvPr/>
          </p:nvSpPr>
          <p:spPr>
            <a:xfrm rot="10800000">
              <a:off x="2908973" y="463404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36;p2">
              <a:extLst>
                <a:ext uri="{FF2B5EF4-FFF2-40B4-BE49-F238E27FC236}">
                  <a16:creationId xmlns:a16="http://schemas.microsoft.com/office/drawing/2014/main" id="{C5166BFC-774B-79C3-E85A-14DDAEE0B608}"/>
                </a:ext>
              </a:extLst>
            </p:cNvPr>
            <p:cNvSpPr/>
            <p:nvPr/>
          </p:nvSpPr>
          <p:spPr>
            <a:xfrm rot="10800000">
              <a:off x="2637322" y="463404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37;p2">
              <a:extLst>
                <a:ext uri="{FF2B5EF4-FFF2-40B4-BE49-F238E27FC236}">
                  <a16:creationId xmlns:a16="http://schemas.microsoft.com/office/drawing/2014/main" id="{F08AA362-A90C-09DF-04C4-C6155F465D1A}"/>
                </a:ext>
              </a:extLst>
            </p:cNvPr>
            <p:cNvSpPr/>
            <p:nvPr/>
          </p:nvSpPr>
          <p:spPr>
            <a:xfrm rot="10800000">
              <a:off x="2908973" y="492209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38;p2">
              <a:extLst>
                <a:ext uri="{FF2B5EF4-FFF2-40B4-BE49-F238E27FC236}">
                  <a16:creationId xmlns:a16="http://schemas.microsoft.com/office/drawing/2014/main" id="{3245A848-1BA7-575D-BADE-60DD8F79453D}"/>
                </a:ext>
              </a:extLst>
            </p:cNvPr>
            <p:cNvSpPr/>
            <p:nvPr/>
          </p:nvSpPr>
          <p:spPr>
            <a:xfrm rot="10800000">
              <a:off x="2637322" y="492209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39;p2">
              <a:extLst>
                <a:ext uri="{FF2B5EF4-FFF2-40B4-BE49-F238E27FC236}">
                  <a16:creationId xmlns:a16="http://schemas.microsoft.com/office/drawing/2014/main" id="{61B733CE-F6BF-8935-64FE-C7C846650580}"/>
                </a:ext>
              </a:extLst>
            </p:cNvPr>
            <p:cNvSpPr/>
            <p:nvPr/>
          </p:nvSpPr>
          <p:spPr>
            <a:xfrm rot="10800000">
              <a:off x="3452273" y="463575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40;p2">
              <a:extLst>
                <a:ext uri="{FF2B5EF4-FFF2-40B4-BE49-F238E27FC236}">
                  <a16:creationId xmlns:a16="http://schemas.microsoft.com/office/drawing/2014/main" id="{2C286E9B-4E21-40F4-3638-EA2B3F55D6CD}"/>
                </a:ext>
              </a:extLst>
            </p:cNvPr>
            <p:cNvSpPr/>
            <p:nvPr/>
          </p:nvSpPr>
          <p:spPr>
            <a:xfrm rot="10800000">
              <a:off x="3180622" y="463575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41;p2">
              <a:extLst>
                <a:ext uri="{FF2B5EF4-FFF2-40B4-BE49-F238E27FC236}">
                  <a16:creationId xmlns:a16="http://schemas.microsoft.com/office/drawing/2014/main" id="{5AB2DCDF-50D1-C7B9-753D-791B8D0B7D35}"/>
                </a:ext>
              </a:extLst>
            </p:cNvPr>
            <p:cNvSpPr/>
            <p:nvPr/>
          </p:nvSpPr>
          <p:spPr>
            <a:xfrm rot="10800000">
              <a:off x="3452273" y="492381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42;p2">
              <a:extLst>
                <a:ext uri="{FF2B5EF4-FFF2-40B4-BE49-F238E27FC236}">
                  <a16:creationId xmlns:a16="http://schemas.microsoft.com/office/drawing/2014/main" id="{19F3F47A-D6AD-58F0-0BF6-0A08453814AB}"/>
                </a:ext>
              </a:extLst>
            </p:cNvPr>
            <p:cNvSpPr/>
            <p:nvPr/>
          </p:nvSpPr>
          <p:spPr>
            <a:xfrm rot="10800000">
              <a:off x="3180622" y="492381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43;p2">
              <a:extLst>
                <a:ext uri="{FF2B5EF4-FFF2-40B4-BE49-F238E27FC236}">
                  <a16:creationId xmlns:a16="http://schemas.microsoft.com/office/drawing/2014/main" id="{BD8452D2-5EFE-54C3-6570-226CB6409D39}"/>
                </a:ext>
              </a:extLst>
            </p:cNvPr>
            <p:cNvSpPr/>
            <p:nvPr/>
          </p:nvSpPr>
          <p:spPr>
            <a:xfrm rot="10800000">
              <a:off x="3995573" y="463232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44;p2">
              <a:extLst>
                <a:ext uri="{FF2B5EF4-FFF2-40B4-BE49-F238E27FC236}">
                  <a16:creationId xmlns:a16="http://schemas.microsoft.com/office/drawing/2014/main" id="{AAA4FEAB-6251-476F-D426-3E3DDA327C4B}"/>
                </a:ext>
              </a:extLst>
            </p:cNvPr>
            <p:cNvSpPr/>
            <p:nvPr/>
          </p:nvSpPr>
          <p:spPr>
            <a:xfrm rot="10800000">
              <a:off x="3723922" y="463232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45;p2">
              <a:extLst>
                <a:ext uri="{FF2B5EF4-FFF2-40B4-BE49-F238E27FC236}">
                  <a16:creationId xmlns:a16="http://schemas.microsoft.com/office/drawing/2014/main" id="{9395DB30-E8EB-E94A-FF18-09C4B5FD63EC}"/>
                </a:ext>
              </a:extLst>
            </p:cNvPr>
            <p:cNvSpPr/>
            <p:nvPr/>
          </p:nvSpPr>
          <p:spPr>
            <a:xfrm rot="10800000">
              <a:off x="3995573" y="492038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46;p2">
              <a:extLst>
                <a:ext uri="{FF2B5EF4-FFF2-40B4-BE49-F238E27FC236}">
                  <a16:creationId xmlns:a16="http://schemas.microsoft.com/office/drawing/2014/main" id="{BE5AF0DA-2EFC-B041-BE58-D4DE69C79AC2}"/>
                </a:ext>
              </a:extLst>
            </p:cNvPr>
            <p:cNvSpPr/>
            <p:nvPr/>
          </p:nvSpPr>
          <p:spPr>
            <a:xfrm rot="10800000">
              <a:off x="3723922" y="492038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" name="Google Shape;14;p2">
            <a:extLst>
              <a:ext uri="{FF2B5EF4-FFF2-40B4-BE49-F238E27FC236}">
                <a16:creationId xmlns:a16="http://schemas.microsoft.com/office/drawing/2014/main" id="{7952ADC3-1963-72DB-4951-97E67AEC84D3}"/>
              </a:ext>
            </a:extLst>
          </p:cNvPr>
          <p:cNvGrpSpPr/>
          <p:nvPr/>
        </p:nvGrpSpPr>
        <p:grpSpPr>
          <a:xfrm>
            <a:off x="3862797" y="196224"/>
            <a:ext cx="4182751" cy="402045"/>
            <a:chOff x="-79178" y="4632327"/>
            <a:chExt cx="4182751" cy="402045"/>
          </a:xfrm>
          <a:solidFill>
            <a:schemeClr val="bg1">
              <a:lumMod val="65000"/>
            </a:schemeClr>
          </a:solidFill>
        </p:grpSpPr>
        <p:sp>
          <p:nvSpPr>
            <p:cNvPr id="100" name="Google Shape;15;p2">
              <a:extLst>
                <a:ext uri="{FF2B5EF4-FFF2-40B4-BE49-F238E27FC236}">
                  <a16:creationId xmlns:a16="http://schemas.microsoft.com/office/drawing/2014/main" id="{CABA2E09-B3B5-0EAE-26BA-5D680F591A9D}"/>
                </a:ext>
              </a:extLst>
            </p:cNvPr>
            <p:cNvSpPr/>
            <p:nvPr/>
          </p:nvSpPr>
          <p:spPr>
            <a:xfrm rot="10800000">
              <a:off x="192473" y="463831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6;p2">
              <a:extLst>
                <a:ext uri="{FF2B5EF4-FFF2-40B4-BE49-F238E27FC236}">
                  <a16:creationId xmlns:a16="http://schemas.microsoft.com/office/drawing/2014/main" id="{645E0B35-C47F-3159-AAD1-329FAB2CFA1F}"/>
                </a:ext>
              </a:extLst>
            </p:cNvPr>
            <p:cNvSpPr/>
            <p:nvPr/>
          </p:nvSpPr>
          <p:spPr>
            <a:xfrm rot="10800000">
              <a:off x="-79178" y="463831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7;p2">
              <a:extLst>
                <a:ext uri="{FF2B5EF4-FFF2-40B4-BE49-F238E27FC236}">
                  <a16:creationId xmlns:a16="http://schemas.microsoft.com/office/drawing/2014/main" id="{19D61394-EB71-AE80-0A93-783F151C68B8}"/>
                </a:ext>
              </a:extLst>
            </p:cNvPr>
            <p:cNvSpPr/>
            <p:nvPr/>
          </p:nvSpPr>
          <p:spPr>
            <a:xfrm rot="10800000">
              <a:off x="192473" y="492637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8;p2">
              <a:extLst>
                <a:ext uri="{FF2B5EF4-FFF2-40B4-BE49-F238E27FC236}">
                  <a16:creationId xmlns:a16="http://schemas.microsoft.com/office/drawing/2014/main" id="{699FD572-9808-0E6A-36C1-51113F241997}"/>
                </a:ext>
              </a:extLst>
            </p:cNvPr>
            <p:cNvSpPr/>
            <p:nvPr/>
          </p:nvSpPr>
          <p:spPr>
            <a:xfrm rot="10800000">
              <a:off x="-79178" y="492637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9;p2">
              <a:extLst>
                <a:ext uri="{FF2B5EF4-FFF2-40B4-BE49-F238E27FC236}">
                  <a16:creationId xmlns:a16="http://schemas.microsoft.com/office/drawing/2014/main" id="{7CAF60C0-9CD9-5BBB-C082-CE12301C11CE}"/>
                </a:ext>
              </a:extLst>
            </p:cNvPr>
            <p:cNvSpPr/>
            <p:nvPr/>
          </p:nvSpPr>
          <p:spPr>
            <a:xfrm rot="10800000">
              <a:off x="735773" y="463489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20;p2">
              <a:extLst>
                <a:ext uri="{FF2B5EF4-FFF2-40B4-BE49-F238E27FC236}">
                  <a16:creationId xmlns:a16="http://schemas.microsoft.com/office/drawing/2014/main" id="{2374C593-31DC-E025-2EAE-96C50D86676F}"/>
                </a:ext>
              </a:extLst>
            </p:cNvPr>
            <p:cNvSpPr/>
            <p:nvPr/>
          </p:nvSpPr>
          <p:spPr>
            <a:xfrm rot="10800000">
              <a:off x="464122" y="463489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21;p2">
              <a:extLst>
                <a:ext uri="{FF2B5EF4-FFF2-40B4-BE49-F238E27FC236}">
                  <a16:creationId xmlns:a16="http://schemas.microsoft.com/office/drawing/2014/main" id="{86EB411A-340D-55D6-E570-F1F54E892588}"/>
                </a:ext>
              </a:extLst>
            </p:cNvPr>
            <p:cNvSpPr/>
            <p:nvPr/>
          </p:nvSpPr>
          <p:spPr>
            <a:xfrm rot="10800000">
              <a:off x="735773" y="492294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22;p2">
              <a:extLst>
                <a:ext uri="{FF2B5EF4-FFF2-40B4-BE49-F238E27FC236}">
                  <a16:creationId xmlns:a16="http://schemas.microsoft.com/office/drawing/2014/main" id="{335FECD7-EBEB-F94B-7972-EFD91EAD5744}"/>
                </a:ext>
              </a:extLst>
            </p:cNvPr>
            <p:cNvSpPr/>
            <p:nvPr/>
          </p:nvSpPr>
          <p:spPr>
            <a:xfrm rot="10800000">
              <a:off x="464122" y="492294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23;p2">
              <a:extLst>
                <a:ext uri="{FF2B5EF4-FFF2-40B4-BE49-F238E27FC236}">
                  <a16:creationId xmlns:a16="http://schemas.microsoft.com/office/drawing/2014/main" id="{D3869E1E-4B24-8B17-B38E-81851A049200}"/>
                </a:ext>
              </a:extLst>
            </p:cNvPr>
            <p:cNvSpPr/>
            <p:nvPr/>
          </p:nvSpPr>
          <p:spPr>
            <a:xfrm rot="10800000">
              <a:off x="1279073" y="463660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24;p2">
              <a:extLst>
                <a:ext uri="{FF2B5EF4-FFF2-40B4-BE49-F238E27FC236}">
                  <a16:creationId xmlns:a16="http://schemas.microsoft.com/office/drawing/2014/main" id="{5A2CA381-50BE-BDEC-00E1-687904D05B2A}"/>
                </a:ext>
              </a:extLst>
            </p:cNvPr>
            <p:cNvSpPr/>
            <p:nvPr/>
          </p:nvSpPr>
          <p:spPr>
            <a:xfrm rot="10800000">
              <a:off x="1007422" y="463660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25;p2">
              <a:extLst>
                <a:ext uri="{FF2B5EF4-FFF2-40B4-BE49-F238E27FC236}">
                  <a16:creationId xmlns:a16="http://schemas.microsoft.com/office/drawing/2014/main" id="{8610B40C-3B90-8613-A9CB-95503876BF84}"/>
                </a:ext>
              </a:extLst>
            </p:cNvPr>
            <p:cNvSpPr/>
            <p:nvPr/>
          </p:nvSpPr>
          <p:spPr>
            <a:xfrm rot="10800000">
              <a:off x="1279073" y="492466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26;p2">
              <a:extLst>
                <a:ext uri="{FF2B5EF4-FFF2-40B4-BE49-F238E27FC236}">
                  <a16:creationId xmlns:a16="http://schemas.microsoft.com/office/drawing/2014/main" id="{48A7EC46-C117-8D85-B5F4-13F9F612595A}"/>
                </a:ext>
              </a:extLst>
            </p:cNvPr>
            <p:cNvSpPr/>
            <p:nvPr/>
          </p:nvSpPr>
          <p:spPr>
            <a:xfrm rot="10800000">
              <a:off x="1007422" y="492466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27;p2">
              <a:extLst>
                <a:ext uri="{FF2B5EF4-FFF2-40B4-BE49-F238E27FC236}">
                  <a16:creationId xmlns:a16="http://schemas.microsoft.com/office/drawing/2014/main" id="{6190CFB6-3AF4-4052-E767-E75C15A7E74E}"/>
                </a:ext>
              </a:extLst>
            </p:cNvPr>
            <p:cNvSpPr/>
            <p:nvPr/>
          </p:nvSpPr>
          <p:spPr>
            <a:xfrm rot="10800000">
              <a:off x="1822373" y="46331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28;p2">
              <a:extLst>
                <a:ext uri="{FF2B5EF4-FFF2-40B4-BE49-F238E27FC236}">
                  <a16:creationId xmlns:a16="http://schemas.microsoft.com/office/drawing/2014/main" id="{7672D513-8DDA-8298-AC65-3A83C4724CB4}"/>
                </a:ext>
              </a:extLst>
            </p:cNvPr>
            <p:cNvSpPr/>
            <p:nvPr/>
          </p:nvSpPr>
          <p:spPr>
            <a:xfrm rot="10800000">
              <a:off x="1550722" y="46331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29;p2">
              <a:extLst>
                <a:ext uri="{FF2B5EF4-FFF2-40B4-BE49-F238E27FC236}">
                  <a16:creationId xmlns:a16="http://schemas.microsoft.com/office/drawing/2014/main" id="{5CDD87D3-8EC7-629B-88B0-00BFC1C7DD88}"/>
                </a:ext>
              </a:extLst>
            </p:cNvPr>
            <p:cNvSpPr/>
            <p:nvPr/>
          </p:nvSpPr>
          <p:spPr>
            <a:xfrm rot="10800000">
              <a:off x="1822373" y="492123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30;p2">
              <a:extLst>
                <a:ext uri="{FF2B5EF4-FFF2-40B4-BE49-F238E27FC236}">
                  <a16:creationId xmlns:a16="http://schemas.microsoft.com/office/drawing/2014/main" id="{61D5DBC0-CD1C-03B8-FA19-18A9467D29AB}"/>
                </a:ext>
              </a:extLst>
            </p:cNvPr>
            <p:cNvSpPr/>
            <p:nvPr/>
          </p:nvSpPr>
          <p:spPr>
            <a:xfrm rot="10800000">
              <a:off x="1550722" y="492123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31;p2">
              <a:extLst>
                <a:ext uri="{FF2B5EF4-FFF2-40B4-BE49-F238E27FC236}">
                  <a16:creationId xmlns:a16="http://schemas.microsoft.com/office/drawing/2014/main" id="{34C76B35-DD48-AB34-8BEF-A7E90E008D5D}"/>
                </a:ext>
              </a:extLst>
            </p:cNvPr>
            <p:cNvSpPr/>
            <p:nvPr/>
          </p:nvSpPr>
          <p:spPr>
            <a:xfrm rot="10800000">
              <a:off x="2365673" y="463746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32;p2">
              <a:extLst>
                <a:ext uri="{FF2B5EF4-FFF2-40B4-BE49-F238E27FC236}">
                  <a16:creationId xmlns:a16="http://schemas.microsoft.com/office/drawing/2014/main" id="{64C5D246-5868-40D8-2DB3-F51AC142B17C}"/>
                </a:ext>
              </a:extLst>
            </p:cNvPr>
            <p:cNvSpPr/>
            <p:nvPr/>
          </p:nvSpPr>
          <p:spPr>
            <a:xfrm rot="10800000">
              <a:off x="2094022" y="463746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33;p2">
              <a:extLst>
                <a:ext uri="{FF2B5EF4-FFF2-40B4-BE49-F238E27FC236}">
                  <a16:creationId xmlns:a16="http://schemas.microsoft.com/office/drawing/2014/main" id="{513E0BE1-E608-7FAF-2ED1-082EF7047C9D}"/>
                </a:ext>
              </a:extLst>
            </p:cNvPr>
            <p:cNvSpPr/>
            <p:nvPr/>
          </p:nvSpPr>
          <p:spPr>
            <a:xfrm rot="10800000">
              <a:off x="2365673" y="492552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34;p2">
              <a:extLst>
                <a:ext uri="{FF2B5EF4-FFF2-40B4-BE49-F238E27FC236}">
                  <a16:creationId xmlns:a16="http://schemas.microsoft.com/office/drawing/2014/main" id="{2F8DAF42-BE61-DB82-462D-86E196D02D3F}"/>
                </a:ext>
              </a:extLst>
            </p:cNvPr>
            <p:cNvSpPr/>
            <p:nvPr/>
          </p:nvSpPr>
          <p:spPr>
            <a:xfrm rot="10800000">
              <a:off x="2094022" y="492552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35;p2">
              <a:extLst>
                <a:ext uri="{FF2B5EF4-FFF2-40B4-BE49-F238E27FC236}">
                  <a16:creationId xmlns:a16="http://schemas.microsoft.com/office/drawing/2014/main" id="{6ED0FD67-7A98-8BDD-E545-6B8B51E3E0D7}"/>
                </a:ext>
              </a:extLst>
            </p:cNvPr>
            <p:cNvSpPr/>
            <p:nvPr/>
          </p:nvSpPr>
          <p:spPr>
            <a:xfrm rot="10800000">
              <a:off x="2908973" y="463404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36;p2">
              <a:extLst>
                <a:ext uri="{FF2B5EF4-FFF2-40B4-BE49-F238E27FC236}">
                  <a16:creationId xmlns:a16="http://schemas.microsoft.com/office/drawing/2014/main" id="{8AE61914-0A78-3513-95E6-73C0479F8350}"/>
                </a:ext>
              </a:extLst>
            </p:cNvPr>
            <p:cNvSpPr/>
            <p:nvPr/>
          </p:nvSpPr>
          <p:spPr>
            <a:xfrm rot="10800000">
              <a:off x="2637322" y="463404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37;p2">
              <a:extLst>
                <a:ext uri="{FF2B5EF4-FFF2-40B4-BE49-F238E27FC236}">
                  <a16:creationId xmlns:a16="http://schemas.microsoft.com/office/drawing/2014/main" id="{5885F671-5BE6-498B-FE87-11663AB00EB4}"/>
                </a:ext>
              </a:extLst>
            </p:cNvPr>
            <p:cNvSpPr/>
            <p:nvPr/>
          </p:nvSpPr>
          <p:spPr>
            <a:xfrm rot="10800000">
              <a:off x="2908973" y="492209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38;p2">
              <a:extLst>
                <a:ext uri="{FF2B5EF4-FFF2-40B4-BE49-F238E27FC236}">
                  <a16:creationId xmlns:a16="http://schemas.microsoft.com/office/drawing/2014/main" id="{3A0987D8-A042-A790-7F1C-82A222BC1E27}"/>
                </a:ext>
              </a:extLst>
            </p:cNvPr>
            <p:cNvSpPr/>
            <p:nvPr/>
          </p:nvSpPr>
          <p:spPr>
            <a:xfrm rot="10800000">
              <a:off x="2637322" y="492209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39;p2">
              <a:extLst>
                <a:ext uri="{FF2B5EF4-FFF2-40B4-BE49-F238E27FC236}">
                  <a16:creationId xmlns:a16="http://schemas.microsoft.com/office/drawing/2014/main" id="{7A333B37-9B8D-F960-46FF-44BE69112F54}"/>
                </a:ext>
              </a:extLst>
            </p:cNvPr>
            <p:cNvSpPr/>
            <p:nvPr/>
          </p:nvSpPr>
          <p:spPr>
            <a:xfrm rot="10800000">
              <a:off x="3452273" y="463575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40;p2">
              <a:extLst>
                <a:ext uri="{FF2B5EF4-FFF2-40B4-BE49-F238E27FC236}">
                  <a16:creationId xmlns:a16="http://schemas.microsoft.com/office/drawing/2014/main" id="{019BF875-5C6E-4DC6-266D-F5156B6D6F01}"/>
                </a:ext>
              </a:extLst>
            </p:cNvPr>
            <p:cNvSpPr/>
            <p:nvPr/>
          </p:nvSpPr>
          <p:spPr>
            <a:xfrm rot="10800000">
              <a:off x="3180622" y="463575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41;p2">
              <a:extLst>
                <a:ext uri="{FF2B5EF4-FFF2-40B4-BE49-F238E27FC236}">
                  <a16:creationId xmlns:a16="http://schemas.microsoft.com/office/drawing/2014/main" id="{544F4C9A-5B55-A418-7248-08E4C0CC066A}"/>
                </a:ext>
              </a:extLst>
            </p:cNvPr>
            <p:cNvSpPr/>
            <p:nvPr/>
          </p:nvSpPr>
          <p:spPr>
            <a:xfrm rot="10800000">
              <a:off x="3452273" y="492381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42;p2">
              <a:extLst>
                <a:ext uri="{FF2B5EF4-FFF2-40B4-BE49-F238E27FC236}">
                  <a16:creationId xmlns:a16="http://schemas.microsoft.com/office/drawing/2014/main" id="{BC2A04E8-6B08-96DB-8F6E-78FFC4A39FB4}"/>
                </a:ext>
              </a:extLst>
            </p:cNvPr>
            <p:cNvSpPr/>
            <p:nvPr/>
          </p:nvSpPr>
          <p:spPr>
            <a:xfrm rot="10800000">
              <a:off x="3180622" y="492381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43;p2">
              <a:extLst>
                <a:ext uri="{FF2B5EF4-FFF2-40B4-BE49-F238E27FC236}">
                  <a16:creationId xmlns:a16="http://schemas.microsoft.com/office/drawing/2014/main" id="{4DA4C60B-FCE9-F024-6503-79E6C903DD82}"/>
                </a:ext>
              </a:extLst>
            </p:cNvPr>
            <p:cNvSpPr/>
            <p:nvPr/>
          </p:nvSpPr>
          <p:spPr>
            <a:xfrm rot="10800000">
              <a:off x="3995573" y="463232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44;p2">
              <a:extLst>
                <a:ext uri="{FF2B5EF4-FFF2-40B4-BE49-F238E27FC236}">
                  <a16:creationId xmlns:a16="http://schemas.microsoft.com/office/drawing/2014/main" id="{65C99C1E-940E-2F4A-2212-BE6F6D384CB0}"/>
                </a:ext>
              </a:extLst>
            </p:cNvPr>
            <p:cNvSpPr/>
            <p:nvPr/>
          </p:nvSpPr>
          <p:spPr>
            <a:xfrm rot="10800000">
              <a:off x="3723922" y="463232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45;p2">
              <a:extLst>
                <a:ext uri="{FF2B5EF4-FFF2-40B4-BE49-F238E27FC236}">
                  <a16:creationId xmlns:a16="http://schemas.microsoft.com/office/drawing/2014/main" id="{495C9260-3366-E4B0-EB2F-1241ED5781B8}"/>
                </a:ext>
              </a:extLst>
            </p:cNvPr>
            <p:cNvSpPr/>
            <p:nvPr/>
          </p:nvSpPr>
          <p:spPr>
            <a:xfrm rot="10800000">
              <a:off x="3995573" y="492038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46;p2">
              <a:extLst>
                <a:ext uri="{FF2B5EF4-FFF2-40B4-BE49-F238E27FC236}">
                  <a16:creationId xmlns:a16="http://schemas.microsoft.com/office/drawing/2014/main" id="{08316FB9-DA4E-CA82-B3B2-C79F3B585DF9}"/>
                </a:ext>
              </a:extLst>
            </p:cNvPr>
            <p:cNvSpPr/>
            <p:nvPr/>
          </p:nvSpPr>
          <p:spPr>
            <a:xfrm rot="10800000">
              <a:off x="3723922" y="492038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Google Shape;83;p2">
            <a:extLst>
              <a:ext uri="{FF2B5EF4-FFF2-40B4-BE49-F238E27FC236}">
                <a16:creationId xmlns:a16="http://schemas.microsoft.com/office/drawing/2014/main" id="{B5C358E9-F0C1-8D48-7FFD-B287467C4910}"/>
              </a:ext>
            </a:extLst>
          </p:cNvPr>
          <p:cNvSpPr/>
          <p:nvPr/>
        </p:nvSpPr>
        <p:spPr>
          <a:xfrm rot="8100000">
            <a:off x="471202" y="2943434"/>
            <a:ext cx="303773" cy="303773"/>
          </a:xfrm>
          <a:prstGeom prst="plus">
            <a:avLst>
              <a:gd name="adj" fmla="val 35578"/>
            </a:avLst>
          </a:prstGeom>
          <a:solidFill>
            <a:srgbClr val="C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83;p2">
            <a:extLst>
              <a:ext uri="{FF2B5EF4-FFF2-40B4-BE49-F238E27FC236}">
                <a16:creationId xmlns:a16="http://schemas.microsoft.com/office/drawing/2014/main" id="{C3A67BBA-A7D0-EBA2-CE40-421965E95184}"/>
              </a:ext>
            </a:extLst>
          </p:cNvPr>
          <p:cNvSpPr/>
          <p:nvPr/>
        </p:nvSpPr>
        <p:spPr>
          <a:xfrm rot="8100000">
            <a:off x="11199744" y="3641773"/>
            <a:ext cx="303773" cy="303773"/>
          </a:xfrm>
          <a:prstGeom prst="plus">
            <a:avLst>
              <a:gd name="adj" fmla="val 35578"/>
            </a:avLst>
          </a:prstGeom>
          <a:solidFill>
            <a:srgbClr val="C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49034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9F88AF-DFA6-6958-C064-4B1F8849C3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4FC3C564-6950-9900-6085-C0B5CA8D24DD}"/>
              </a:ext>
            </a:extLst>
          </p:cNvPr>
          <p:cNvSpPr/>
          <p:nvPr/>
        </p:nvSpPr>
        <p:spPr>
          <a:xfrm>
            <a:off x="2669611" y="841907"/>
            <a:ext cx="1747836" cy="173383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3.</a:t>
            </a:r>
            <a:endParaRPr lang="bg-BG" sz="4800" b="1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29D5E9-E7C8-DEC6-FF9C-68E7827E1FDB}"/>
              </a:ext>
            </a:extLst>
          </p:cNvPr>
          <p:cNvSpPr txBox="1"/>
          <p:nvPr/>
        </p:nvSpPr>
        <p:spPr>
          <a:xfrm>
            <a:off x="4417447" y="1247161"/>
            <a:ext cx="63219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5400" b="1" dirty="0">
                <a:latin typeface="+mj-lt"/>
                <a:ea typeface="+mj-ea"/>
                <a:cs typeface="+mj-cs"/>
              </a:rPr>
              <a:t>Empirical analysis</a:t>
            </a:r>
            <a:endParaRPr lang="bg-BG" sz="5400" b="1" dirty="0">
              <a:latin typeface="+mj-lt"/>
              <a:ea typeface="+mj-ea"/>
              <a:cs typeface="+mj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0CE5063-AE4B-9194-815C-87718C01B3EB}"/>
              </a:ext>
            </a:extLst>
          </p:cNvPr>
          <p:cNvSpPr/>
          <p:nvPr/>
        </p:nvSpPr>
        <p:spPr>
          <a:xfrm>
            <a:off x="123825" y="104775"/>
            <a:ext cx="11896725" cy="663892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3076" name="Picture 4" descr="Statistics Images - Free Download on Freepik">
            <a:extLst>
              <a:ext uri="{FF2B5EF4-FFF2-40B4-BE49-F238E27FC236}">
                <a16:creationId xmlns:a16="http://schemas.microsoft.com/office/drawing/2014/main" id="{A23F7711-EE0C-A852-3890-DFD62C364E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033" y="2715319"/>
            <a:ext cx="5837154" cy="3888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Fundamentals of Statistics: Online | Online | ACSPRI Courses | ACSPRI">
            <a:extLst>
              <a:ext uri="{FF2B5EF4-FFF2-40B4-BE49-F238E27FC236}">
                <a16:creationId xmlns:a16="http://schemas.microsoft.com/office/drawing/2014/main" id="{398EC31C-EBB6-C203-25DB-D6E504B07D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7" y="2867024"/>
            <a:ext cx="5715000" cy="334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519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2586;p48">
            <a:extLst>
              <a:ext uri="{FF2B5EF4-FFF2-40B4-BE49-F238E27FC236}">
                <a16:creationId xmlns:a16="http://schemas.microsoft.com/office/drawing/2014/main" id="{8B037E60-65B5-DE15-063D-D37BBD0CF0F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285217" y="516231"/>
            <a:ext cx="6347104" cy="57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Research methodology</a:t>
            </a:r>
            <a:endParaRPr dirty="0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0403EB3-1ECE-379B-8F41-CDE9D425EEE0}"/>
              </a:ext>
            </a:extLst>
          </p:cNvPr>
          <p:cNvGrpSpPr/>
          <p:nvPr/>
        </p:nvGrpSpPr>
        <p:grpSpPr>
          <a:xfrm>
            <a:off x="3119535" y="1549942"/>
            <a:ext cx="5281515" cy="4009522"/>
            <a:chOff x="3285217" y="1884272"/>
            <a:chExt cx="5400728" cy="4022300"/>
          </a:xfrm>
        </p:grpSpPr>
        <p:grpSp>
          <p:nvGrpSpPr>
            <p:cNvPr id="47" name="Google Shape;2587;p48">
              <a:extLst>
                <a:ext uri="{FF2B5EF4-FFF2-40B4-BE49-F238E27FC236}">
                  <a16:creationId xmlns:a16="http://schemas.microsoft.com/office/drawing/2014/main" id="{8BA48110-F846-1350-39B8-035470FE094B}"/>
                </a:ext>
              </a:extLst>
            </p:cNvPr>
            <p:cNvGrpSpPr/>
            <p:nvPr/>
          </p:nvGrpSpPr>
          <p:grpSpPr>
            <a:xfrm>
              <a:off x="3285217" y="1884272"/>
              <a:ext cx="5400728" cy="4022300"/>
              <a:chOff x="3057173" y="1692013"/>
              <a:chExt cx="3029900" cy="2176725"/>
            </a:xfrm>
          </p:grpSpPr>
          <p:sp>
            <p:nvSpPr>
              <p:cNvPr id="48" name="Google Shape;2588;p48">
                <a:extLst>
                  <a:ext uri="{FF2B5EF4-FFF2-40B4-BE49-F238E27FC236}">
                    <a16:creationId xmlns:a16="http://schemas.microsoft.com/office/drawing/2014/main" id="{CE3ED904-D3BF-EB2B-118B-90ABE259F3CB}"/>
                  </a:ext>
                </a:extLst>
              </p:cNvPr>
              <p:cNvSpPr/>
              <p:nvPr/>
            </p:nvSpPr>
            <p:spPr>
              <a:xfrm>
                <a:off x="5660473" y="2146525"/>
                <a:ext cx="426600" cy="864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2589;p48">
                <a:extLst>
                  <a:ext uri="{FF2B5EF4-FFF2-40B4-BE49-F238E27FC236}">
                    <a16:creationId xmlns:a16="http://schemas.microsoft.com/office/drawing/2014/main" id="{AD9F9349-ED0A-8C66-8EBD-8BB81CC75B55}"/>
                  </a:ext>
                </a:extLst>
              </p:cNvPr>
              <p:cNvSpPr/>
              <p:nvPr/>
            </p:nvSpPr>
            <p:spPr>
              <a:xfrm>
                <a:off x="5660473" y="3327850"/>
                <a:ext cx="426600" cy="864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2590;p48">
                <a:extLst>
                  <a:ext uri="{FF2B5EF4-FFF2-40B4-BE49-F238E27FC236}">
                    <a16:creationId xmlns:a16="http://schemas.microsoft.com/office/drawing/2014/main" id="{3B90841A-5108-2F48-6A10-C0210A3ADDEA}"/>
                  </a:ext>
                </a:extLst>
              </p:cNvPr>
              <p:cNvSpPr/>
              <p:nvPr/>
            </p:nvSpPr>
            <p:spPr>
              <a:xfrm>
                <a:off x="3057173" y="2146525"/>
                <a:ext cx="426600" cy="864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2591;p48">
                <a:extLst>
                  <a:ext uri="{FF2B5EF4-FFF2-40B4-BE49-F238E27FC236}">
                    <a16:creationId xmlns:a16="http://schemas.microsoft.com/office/drawing/2014/main" id="{4F8A530A-F5B8-3701-CAF1-8025F455124F}"/>
                  </a:ext>
                </a:extLst>
              </p:cNvPr>
              <p:cNvSpPr/>
              <p:nvPr/>
            </p:nvSpPr>
            <p:spPr>
              <a:xfrm>
                <a:off x="3057173" y="3327850"/>
                <a:ext cx="426600" cy="864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2592;p48">
                <a:extLst>
                  <a:ext uri="{FF2B5EF4-FFF2-40B4-BE49-F238E27FC236}">
                    <a16:creationId xmlns:a16="http://schemas.microsoft.com/office/drawing/2014/main" id="{452B9A46-41D2-8641-96F0-AAF3F741B69E}"/>
                  </a:ext>
                </a:extLst>
              </p:cNvPr>
              <p:cNvSpPr/>
              <p:nvPr/>
            </p:nvSpPr>
            <p:spPr>
              <a:xfrm>
                <a:off x="4233663" y="2146513"/>
                <a:ext cx="657000" cy="864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2593;p48">
                <a:extLst>
                  <a:ext uri="{FF2B5EF4-FFF2-40B4-BE49-F238E27FC236}">
                    <a16:creationId xmlns:a16="http://schemas.microsoft.com/office/drawing/2014/main" id="{FF57A024-182E-1E3A-3A1D-9ACB9E97C63A}"/>
                  </a:ext>
                </a:extLst>
              </p:cNvPr>
              <p:cNvSpPr/>
              <p:nvPr/>
            </p:nvSpPr>
            <p:spPr>
              <a:xfrm>
                <a:off x="4233663" y="3327838"/>
                <a:ext cx="657000" cy="864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2594;p48">
                <a:extLst>
                  <a:ext uri="{FF2B5EF4-FFF2-40B4-BE49-F238E27FC236}">
                    <a16:creationId xmlns:a16="http://schemas.microsoft.com/office/drawing/2014/main" id="{5155C47C-E8D0-CF5E-194A-EF8653175B0F}"/>
                  </a:ext>
                </a:extLst>
              </p:cNvPr>
              <p:cNvSpPr/>
              <p:nvPr/>
            </p:nvSpPr>
            <p:spPr>
              <a:xfrm rot="5400000">
                <a:off x="4834250" y="2737175"/>
                <a:ext cx="657000" cy="864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2595;p48">
                <a:extLst>
                  <a:ext uri="{FF2B5EF4-FFF2-40B4-BE49-F238E27FC236}">
                    <a16:creationId xmlns:a16="http://schemas.microsoft.com/office/drawing/2014/main" id="{78E68089-617A-9F4D-AF84-66CE72E306A7}"/>
                  </a:ext>
                </a:extLst>
              </p:cNvPr>
              <p:cNvSpPr/>
              <p:nvPr/>
            </p:nvSpPr>
            <p:spPr>
              <a:xfrm rot="5400000">
                <a:off x="3652925" y="2737175"/>
                <a:ext cx="657000" cy="864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2596;p48">
                <a:extLst>
                  <a:ext uri="{FF2B5EF4-FFF2-40B4-BE49-F238E27FC236}">
                    <a16:creationId xmlns:a16="http://schemas.microsoft.com/office/drawing/2014/main" id="{AF58FD3B-7240-32D6-02C4-1E23C6BA4A73}"/>
                  </a:ext>
                </a:extLst>
              </p:cNvPr>
              <p:cNvSpPr/>
              <p:nvPr/>
            </p:nvSpPr>
            <p:spPr>
              <a:xfrm>
                <a:off x="3483738" y="1692013"/>
                <a:ext cx="995400" cy="9954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2597;p48">
                <a:extLst>
                  <a:ext uri="{FF2B5EF4-FFF2-40B4-BE49-F238E27FC236}">
                    <a16:creationId xmlns:a16="http://schemas.microsoft.com/office/drawing/2014/main" id="{8FD5DC43-BFD7-EC62-1B18-5133300E3AF2}"/>
                  </a:ext>
                </a:extLst>
              </p:cNvPr>
              <p:cNvSpPr/>
              <p:nvPr/>
            </p:nvSpPr>
            <p:spPr>
              <a:xfrm>
                <a:off x="3483738" y="2873338"/>
                <a:ext cx="995400" cy="9954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2598;p48">
                <a:extLst>
                  <a:ext uri="{FF2B5EF4-FFF2-40B4-BE49-F238E27FC236}">
                    <a16:creationId xmlns:a16="http://schemas.microsoft.com/office/drawing/2014/main" id="{F7047F4B-F6C1-3653-87FD-0BE02335CBEC}"/>
                  </a:ext>
                </a:extLst>
              </p:cNvPr>
              <p:cNvSpPr/>
              <p:nvPr/>
            </p:nvSpPr>
            <p:spPr>
              <a:xfrm>
                <a:off x="4665063" y="1692013"/>
                <a:ext cx="995400" cy="9954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2599;p48">
                <a:extLst>
                  <a:ext uri="{FF2B5EF4-FFF2-40B4-BE49-F238E27FC236}">
                    <a16:creationId xmlns:a16="http://schemas.microsoft.com/office/drawing/2014/main" id="{D49A8F45-F4B8-309C-92BB-AAF07F44D2DE}"/>
                  </a:ext>
                </a:extLst>
              </p:cNvPr>
              <p:cNvSpPr/>
              <p:nvPr/>
            </p:nvSpPr>
            <p:spPr>
              <a:xfrm>
                <a:off x="4665063" y="2873338"/>
                <a:ext cx="995400" cy="995400"/>
              </a:xfrm>
              <a:prstGeom prst="rect">
                <a:avLst/>
              </a:prstGeom>
              <a:solidFill>
                <a:srgbClr val="FFFFC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0" name="Google Shape;2600;p48">
              <a:extLst>
                <a:ext uri="{FF2B5EF4-FFF2-40B4-BE49-F238E27FC236}">
                  <a16:creationId xmlns:a16="http://schemas.microsoft.com/office/drawing/2014/main" id="{983488A1-A18F-B12F-C2E3-C97BB2E5B5A2}"/>
                </a:ext>
              </a:extLst>
            </p:cNvPr>
            <p:cNvSpPr/>
            <p:nvPr/>
          </p:nvSpPr>
          <p:spPr>
            <a:xfrm>
              <a:off x="4588440" y="2282733"/>
              <a:ext cx="710696" cy="913064"/>
            </a:xfrm>
            <a:custGeom>
              <a:avLst/>
              <a:gdLst/>
              <a:ahLst/>
              <a:cxnLst/>
              <a:rect l="l" t="t" r="r" b="b"/>
              <a:pathLst>
                <a:path w="10807" h="12697" extrusionOk="0">
                  <a:moveTo>
                    <a:pt x="6617" y="9924"/>
                  </a:moveTo>
                  <a:lnTo>
                    <a:pt x="6617" y="10775"/>
                  </a:lnTo>
                  <a:lnTo>
                    <a:pt x="4159" y="10775"/>
                  </a:lnTo>
                  <a:lnTo>
                    <a:pt x="4159" y="9924"/>
                  </a:lnTo>
                  <a:close/>
                  <a:moveTo>
                    <a:pt x="4159" y="0"/>
                  </a:moveTo>
                  <a:cubicBezTo>
                    <a:pt x="3561" y="0"/>
                    <a:pt x="2994" y="315"/>
                    <a:pt x="2742" y="851"/>
                  </a:cubicBezTo>
                  <a:lnTo>
                    <a:pt x="2490" y="851"/>
                  </a:lnTo>
                  <a:cubicBezTo>
                    <a:pt x="1797" y="851"/>
                    <a:pt x="1166" y="1324"/>
                    <a:pt x="914" y="1954"/>
                  </a:cubicBezTo>
                  <a:cubicBezTo>
                    <a:pt x="1324" y="1985"/>
                    <a:pt x="1702" y="2143"/>
                    <a:pt x="1986" y="2426"/>
                  </a:cubicBezTo>
                  <a:cubicBezTo>
                    <a:pt x="2143" y="2584"/>
                    <a:pt x="2143" y="2836"/>
                    <a:pt x="1986" y="2993"/>
                  </a:cubicBezTo>
                  <a:cubicBezTo>
                    <a:pt x="1907" y="3072"/>
                    <a:pt x="1797" y="3111"/>
                    <a:pt x="1686" y="3111"/>
                  </a:cubicBezTo>
                  <a:cubicBezTo>
                    <a:pt x="1576" y="3111"/>
                    <a:pt x="1466" y="3072"/>
                    <a:pt x="1387" y="2993"/>
                  </a:cubicBezTo>
                  <a:cubicBezTo>
                    <a:pt x="1198" y="2804"/>
                    <a:pt x="946" y="2773"/>
                    <a:pt x="725" y="2773"/>
                  </a:cubicBezTo>
                  <a:cubicBezTo>
                    <a:pt x="284" y="3088"/>
                    <a:pt x="1" y="3560"/>
                    <a:pt x="1" y="4159"/>
                  </a:cubicBezTo>
                  <a:cubicBezTo>
                    <a:pt x="1" y="4411"/>
                    <a:pt x="95" y="4726"/>
                    <a:pt x="253" y="4978"/>
                  </a:cubicBezTo>
                  <a:cubicBezTo>
                    <a:pt x="95" y="5199"/>
                    <a:pt x="1" y="5514"/>
                    <a:pt x="1" y="5797"/>
                  </a:cubicBezTo>
                  <a:cubicBezTo>
                    <a:pt x="1" y="6144"/>
                    <a:pt x="127" y="6459"/>
                    <a:pt x="316" y="6742"/>
                  </a:cubicBezTo>
                  <a:cubicBezTo>
                    <a:pt x="599" y="6522"/>
                    <a:pt x="1009" y="6364"/>
                    <a:pt x="1387" y="6364"/>
                  </a:cubicBezTo>
                  <a:cubicBezTo>
                    <a:pt x="1639" y="6364"/>
                    <a:pt x="1797" y="6553"/>
                    <a:pt x="1797" y="6742"/>
                  </a:cubicBezTo>
                  <a:cubicBezTo>
                    <a:pt x="1797" y="6994"/>
                    <a:pt x="1576" y="7152"/>
                    <a:pt x="1387" y="7152"/>
                  </a:cubicBezTo>
                  <a:cubicBezTo>
                    <a:pt x="1198" y="7152"/>
                    <a:pt x="1009" y="7215"/>
                    <a:pt x="851" y="7341"/>
                  </a:cubicBezTo>
                  <a:lnTo>
                    <a:pt x="851" y="7404"/>
                  </a:lnTo>
                  <a:cubicBezTo>
                    <a:pt x="851" y="8318"/>
                    <a:pt x="1576" y="9074"/>
                    <a:pt x="2490" y="9074"/>
                  </a:cubicBezTo>
                  <a:lnTo>
                    <a:pt x="2742" y="9074"/>
                  </a:lnTo>
                  <a:cubicBezTo>
                    <a:pt x="2899" y="9357"/>
                    <a:pt x="3088" y="9546"/>
                    <a:pt x="3309" y="9704"/>
                  </a:cubicBezTo>
                  <a:lnTo>
                    <a:pt x="3309" y="10617"/>
                  </a:lnTo>
                  <a:cubicBezTo>
                    <a:pt x="3309" y="11752"/>
                    <a:pt x="4254" y="12697"/>
                    <a:pt x="5420" y="12697"/>
                  </a:cubicBezTo>
                  <a:cubicBezTo>
                    <a:pt x="6554" y="12697"/>
                    <a:pt x="7499" y="11752"/>
                    <a:pt x="7499" y="10617"/>
                  </a:cubicBezTo>
                  <a:lnTo>
                    <a:pt x="7499" y="9704"/>
                  </a:lnTo>
                  <a:cubicBezTo>
                    <a:pt x="7719" y="9546"/>
                    <a:pt x="7971" y="9357"/>
                    <a:pt x="8097" y="9074"/>
                  </a:cubicBezTo>
                  <a:lnTo>
                    <a:pt x="8318" y="9074"/>
                  </a:lnTo>
                  <a:cubicBezTo>
                    <a:pt x="9232" y="9074"/>
                    <a:pt x="9988" y="8318"/>
                    <a:pt x="9988" y="7404"/>
                  </a:cubicBezTo>
                  <a:lnTo>
                    <a:pt x="9988" y="7341"/>
                  </a:lnTo>
                  <a:cubicBezTo>
                    <a:pt x="9830" y="7215"/>
                    <a:pt x="9610" y="7152"/>
                    <a:pt x="9421" y="7152"/>
                  </a:cubicBezTo>
                  <a:cubicBezTo>
                    <a:pt x="9200" y="7152"/>
                    <a:pt x="9043" y="6931"/>
                    <a:pt x="9043" y="6742"/>
                  </a:cubicBezTo>
                  <a:cubicBezTo>
                    <a:pt x="9043" y="6522"/>
                    <a:pt x="9232" y="6364"/>
                    <a:pt x="9421" y="6364"/>
                  </a:cubicBezTo>
                  <a:cubicBezTo>
                    <a:pt x="9830" y="6364"/>
                    <a:pt x="10208" y="6522"/>
                    <a:pt x="10492" y="6742"/>
                  </a:cubicBezTo>
                  <a:cubicBezTo>
                    <a:pt x="10681" y="6459"/>
                    <a:pt x="10807" y="6144"/>
                    <a:pt x="10807" y="5797"/>
                  </a:cubicBezTo>
                  <a:cubicBezTo>
                    <a:pt x="10807" y="5514"/>
                    <a:pt x="10712" y="5199"/>
                    <a:pt x="10555" y="4978"/>
                  </a:cubicBezTo>
                  <a:cubicBezTo>
                    <a:pt x="10681" y="4726"/>
                    <a:pt x="10775" y="4411"/>
                    <a:pt x="10775" y="4159"/>
                  </a:cubicBezTo>
                  <a:cubicBezTo>
                    <a:pt x="10775" y="3592"/>
                    <a:pt x="10492" y="3088"/>
                    <a:pt x="10051" y="2773"/>
                  </a:cubicBezTo>
                  <a:cubicBezTo>
                    <a:pt x="10015" y="2768"/>
                    <a:pt x="9978" y="2765"/>
                    <a:pt x="9939" y="2765"/>
                  </a:cubicBezTo>
                  <a:cubicBezTo>
                    <a:pt x="9742" y="2765"/>
                    <a:pt x="9521" y="2835"/>
                    <a:pt x="9389" y="2993"/>
                  </a:cubicBezTo>
                  <a:cubicBezTo>
                    <a:pt x="9310" y="3072"/>
                    <a:pt x="9200" y="3111"/>
                    <a:pt x="9090" y="3111"/>
                  </a:cubicBezTo>
                  <a:cubicBezTo>
                    <a:pt x="8980" y="3111"/>
                    <a:pt x="8869" y="3072"/>
                    <a:pt x="8791" y="2993"/>
                  </a:cubicBezTo>
                  <a:cubicBezTo>
                    <a:pt x="8633" y="2836"/>
                    <a:pt x="8633" y="2584"/>
                    <a:pt x="8791" y="2426"/>
                  </a:cubicBezTo>
                  <a:cubicBezTo>
                    <a:pt x="9074" y="2143"/>
                    <a:pt x="9452" y="1954"/>
                    <a:pt x="9862" y="1954"/>
                  </a:cubicBezTo>
                  <a:cubicBezTo>
                    <a:pt x="9610" y="1324"/>
                    <a:pt x="9043" y="851"/>
                    <a:pt x="8287" y="851"/>
                  </a:cubicBezTo>
                  <a:lnTo>
                    <a:pt x="8034" y="851"/>
                  </a:lnTo>
                  <a:cubicBezTo>
                    <a:pt x="7782" y="315"/>
                    <a:pt x="7215" y="0"/>
                    <a:pt x="6617" y="0"/>
                  </a:cubicBezTo>
                  <a:cubicBezTo>
                    <a:pt x="6302" y="0"/>
                    <a:pt x="6050" y="95"/>
                    <a:pt x="5798" y="252"/>
                  </a:cubicBezTo>
                  <a:lnTo>
                    <a:pt x="5798" y="4190"/>
                  </a:lnTo>
                  <a:cubicBezTo>
                    <a:pt x="6743" y="4379"/>
                    <a:pt x="7467" y="5199"/>
                    <a:pt x="7467" y="6207"/>
                  </a:cubicBezTo>
                  <a:cubicBezTo>
                    <a:pt x="7467" y="6427"/>
                    <a:pt x="7247" y="6585"/>
                    <a:pt x="7058" y="6585"/>
                  </a:cubicBezTo>
                  <a:cubicBezTo>
                    <a:pt x="6869" y="6585"/>
                    <a:pt x="6617" y="6396"/>
                    <a:pt x="6617" y="6207"/>
                  </a:cubicBezTo>
                  <a:cubicBezTo>
                    <a:pt x="6617" y="5640"/>
                    <a:pt x="6270" y="5199"/>
                    <a:pt x="5798" y="5010"/>
                  </a:cubicBezTo>
                  <a:lnTo>
                    <a:pt x="5798" y="9074"/>
                  </a:lnTo>
                  <a:lnTo>
                    <a:pt x="4979" y="9074"/>
                  </a:lnTo>
                  <a:lnTo>
                    <a:pt x="4979" y="5010"/>
                  </a:lnTo>
                  <a:cubicBezTo>
                    <a:pt x="4506" y="5167"/>
                    <a:pt x="4159" y="5640"/>
                    <a:pt x="4159" y="6207"/>
                  </a:cubicBezTo>
                  <a:cubicBezTo>
                    <a:pt x="4159" y="6427"/>
                    <a:pt x="3939" y="6585"/>
                    <a:pt x="3718" y="6585"/>
                  </a:cubicBezTo>
                  <a:cubicBezTo>
                    <a:pt x="3466" y="6585"/>
                    <a:pt x="3309" y="6396"/>
                    <a:pt x="3309" y="6207"/>
                  </a:cubicBezTo>
                  <a:cubicBezTo>
                    <a:pt x="3309" y="5199"/>
                    <a:pt x="4033" y="4348"/>
                    <a:pt x="4979" y="4190"/>
                  </a:cubicBezTo>
                  <a:lnTo>
                    <a:pt x="4979" y="252"/>
                  </a:lnTo>
                  <a:cubicBezTo>
                    <a:pt x="4726" y="95"/>
                    <a:pt x="4474" y="0"/>
                    <a:pt x="4159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1" name="Google Shape;2601;p48">
              <a:extLst>
                <a:ext uri="{FF2B5EF4-FFF2-40B4-BE49-F238E27FC236}">
                  <a16:creationId xmlns:a16="http://schemas.microsoft.com/office/drawing/2014/main" id="{8F1F6202-42CA-DDDF-A628-3862C4A50037}"/>
                </a:ext>
              </a:extLst>
            </p:cNvPr>
            <p:cNvGrpSpPr/>
            <p:nvPr/>
          </p:nvGrpSpPr>
          <p:grpSpPr>
            <a:xfrm>
              <a:off x="6741735" y="4639734"/>
              <a:ext cx="720670" cy="749929"/>
              <a:chOff x="-60988625" y="3740800"/>
              <a:chExt cx="316650" cy="310350"/>
            </a:xfrm>
          </p:grpSpPr>
          <p:sp>
            <p:nvSpPr>
              <p:cNvPr id="62" name="Google Shape;2602;p48">
                <a:extLst>
                  <a:ext uri="{FF2B5EF4-FFF2-40B4-BE49-F238E27FC236}">
                    <a16:creationId xmlns:a16="http://schemas.microsoft.com/office/drawing/2014/main" id="{50EDD57C-6EB0-40CB-9226-4AC9B28FD054}"/>
                  </a:ext>
                </a:extLst>
              </p:cNvPr>
              <p:cNvSpPr/>
              <p:nvPr/>
            </p:nvSpPr>
            <p:spPr>
              <a:xfrm>
                <a:off x="-60988625" y="3740800"/>
                <a:ext cx="311125" cy="310350"/>
              </a:xfrm>
              <a:custGeom>
                <a:avLst/>
                <a:gdLst/>
                <a:ahLst/>
                <a:cxnLst/>
                <a:rect l="l" t="t" r="r" b="b"/>
                <a:pathLst>
                  <a:path w="12445" h="12414" extrusionOk="0">
                    <a:moveTo>
                      <a:pt x="7026" y="1670"/>
                    </a:moveTo>
                    <a:cubicBezTo>
                      <a:pt x="7278" y="1670"/>
                      <a:pt x="7467" y="1859"/>
                      <a:pt x="7467" y="2111"/>
                    </a:cubicBezTo>
                    <a:cubicBezTo>
                      <a:pt x="7467" y="2332"/>
                      <a:pt x="7278" y="2490"/>
                      <a:pt x="7026" y="2490"/>
                    </a:cubicBezTo>
                    <a:lnTo>
                      <a:pt x="2080" y="2490"/>
                    </a:lnTo>
                    <a:cubicBezTo>
                      <a:pt x="1828" y="2490"/>
                      <a:pt x="1639" y="2300"/>
                      <a:pt x="1639" y="2111"/>
                    </a:cubicBezTo>
                    <a:cubicBezTo>
                      <a:pt x="1639" y="1828"/>
                      <a:pt x="1828" y="1670"/>
                      <a:pt x="2080" y="1670"/>
                    </a:cubicBezTo>
                    <a:close/>
                    <a:moveTo>
                      <a:pt x="7026" y="4159"/>
                    </a:moveTo>
                    <a:cubicBezTo>
                      <a:pt x="7278" y="4159"/>
                      <a:pt x="7467" y="4348"/>
                      <a:pt x="7467" y="4537"/>
                    </a:cubicBezTo>
                    <a:cubicBezTo>
                      <a:pt x="7467" y="4789"/>
                      <a:pt x="7278" y="4978"/>
                      <a:pt x="7026" y="4978"/>
                    </a:cubicBezTo>
                    <a:lnTo>
                      <a:pt x="2080" y="4978"/>
                    </a:lnTo>
                    <a:cubicBezTo>
                      <a:pt x="1828" y="4978"/>
                      <a:pt x="1639" y="4789"/>
                      <a:pt x="1639" y="4537"/>
                    </a:cubicBezTo>
                    <a:cubicBezTo>
                      <a:pt x="1639" y="4317"/>
                      <a:pt x="1828" y="4159"/>
                      <a:pt x="2080" y="4159"/>
                    </a:cubicBezTo>
                    <a:close/>
                    <a:moveTo>
                      <a:pt x="7026" y="6648"/>
                    </a:moveTo>
                    <a:cubicBezTo>
                      <a:pt x="7278" y="6648"/>
                      <a:pt x="7467" y="6837"/>
                      <a:pt x="7467" y="7058"/>
                    </a:cubicBezTo>
                    <a:cubicBezTo>
                      <a:pt x="7467" y="7310"/>
                      <a:pt x="7278" y="7467"/>
                      <a:pt x="7026" y="7467"/>
                    </a:cubicBezTo>
                    <a:lnTo>
                      <a:pt x="2080" y="7467"/>
                    </a:lnTo>
                    <a:cubicBezTo>
                      <a:pt x="1828" y="7467"/>
                      <a:pt x="1639" y="7278"/>
                      <a:pt x="1639" y="7058"/>
                    </a:cubicBezTo>
                    <a:cubicBezTo>
                      <a:pt x="1639" y="6806"/>
                      <a:pt x="1828" y="6648"/>
                      <a:pt x="2080" y="6648"/>
                    </a:cubicBezTo>
                    <a:close/>
                    <a:moveTo>
                      <a:pt x="7026" y="9106"/>
                    </a:moveTo>
                    <a:cubicBezTo>
                      <a:pt x="7278" y="9106"/>
                      <a:pt x="7467" y="9295"/>
                      <a:pt x="7467" y="9515"/>
                    </a:cubicBezTo>
                    <a:cubicBezTo>
                      <a:pt x="7467" y="9736"/>
                      <a:pt x="7278" y="9893"/>
                      <a:pt x="7026" y="9893"/>
                    </a:cubicBezTo>
                    <a:lnTo>
                      <a:pt x="2080" y="9893"/>
                    </a:lnTo>
                    <a:cubicBezTo>
                      <a:pt x="1828" y="9893"/>
                      <a:pt x="1639" y="9704"/>
                      <a:pt x="1639" y="9515"/>
                    </a:cubicBezTo>
                    <a:cubicBezTo>
                      <a:pt x="1639" y="9263"/>
                      <a:pt x="1828" y="9106"/>
                      <a:pt x="2080" y="9106"/>
                    </a:cubicBezTo>
                    <a:close/>
                    <a:moveTo>
                      <a:pt x="11500" y="10775"/>
                    </a:moveTo>
                    <a:cubicBezTo>
                      <a:pt x="11342" y="11248"/>
                      <a:pt x="10870" y="11594"/>
                      <a:pt x="10303" y="11594"/>
                    </a:cubicBezTo>
                    <a:cubicBezTo>
                      <a:pt x="9767" y="11594"/>
                      <a:pt x="9326" y="11248"/>
                      <a:pt x="9137" y="10775"/>
                    </a:cubicBezTo>
                    <a:close/>
                    <a:moveTo>
                      <a:pt x="1261" y="1"/>
                    </a:moveTo>
                    <a:cubicBezTo>
                      <a:pt x="568" y="1"/>
                      <a:pt x="32" y="568"/>
                      <a:pt x="32" y="1229"/>
                    </a:cubicBezTo>
                    <a:lnTo>
                      <a:pt x="32" y="10334"/>
                    </a:lnTo>
                    <a:cubicBezTo>
                      <a:pt x="0" y="11468"/>
                      <a:pt x="946" y="12414"/>
                      <a:pt x="2080" y="12414"/>
                    </a:cubicBezTo>
                    <a:lnTo>
                      <a:pt x="10334" y="12414"/>
                    </a:lnTo>
                    <a:cubicBezTo>
                      <a:pt x="11500" y="12414"/>
                      <a:pt x="12445" y="11468"/>
                      <a:pt x="12445" y="10334"/>
                    </a:cubicBezTo>
                    <a:cubicBezTo>
                      <a:pt x="12445" y="10082"/>
                      <a:pt x="12224" y="9893"/>
                      <a:pt x="12004" y="9893"/>
                    </a:cubicBezTo>
                    <a:lnTo>
                      <a:pt x="9074" y="9893"/>
                    </a:lnTo>
                    <a:lnTo>
                      <a:pt x="9074" y="1229"/>
                    </a:lnTo>
                    <a:cubicBezTo>
                      <a:pt x="9074" y="568"/>
                      <a:pt x="8538" y="1"/>
                      <a:pt x="7877" y="1"/>
                    </a:cubicBezTo>
                    <a:close/>
                  </a:path>
                </a:pathLst>
              </a:custGeom>
              <a:solidFill>
                <a:srgbClr val="BACB6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2603;p48">
                <a:extLst>
                  <a:ext uri="{FF2B5EF4-FFF2-40B4-BE49-F238E27FC236}">
                    <a16:creationId xmlns:a16="http://schemas.microsoft.com/office/drawing/2014/main" id="{E3302B5D-7E00-A0B6-C88B-0DF27E95385A}"/>
                  </a:ext>
                </a:extLst>
              </p:cNvPr>
              <p:cNvSpPr/>
              <p:nvPr/>
            </p:nvSpPr>
            <p:spPr>
              <a:xfrm>
                <a:off x="-60742100" y="3920375"/>
                <a:ext cx="68550" cy="55175"/>
              </a:xfrm>
              <a:custGeom>
                <a:avLst/>
                <a:gdLst/>
                <a:ahLst/>
                <a:cxnLst/>
                <a:rect l="l" t="t" r="r" b="b"/>
                <a:pathLst>
                  <a:path w="2742" h="2207" extrusionOk="0">
                    <a:moveTo>
                      <a:pt x="0" y="1"/>
                    </a:moveTo>
                    <a:lnTo>
                      <a:pt x="0" y="32"/>
                    </a:lnTo>
                    <a:lnTo>
                      <a:pt x="1009" y="1986"/>
                    </a:lnTo>
                    <a:cubicBezTo>
                      <a:pt x="1103" y="2080"/>
                      <a:pt x="1261" y="2206"/>
                      <a:pt x="1418" y="2206"/>
                    </a:cubicBezTo>
                    <a:cubicBezTo>
                      <a:pt x="1576" y="2206"/>
                      <a:pt x="1733" y="2143"/>
                      <a:pt x="1796" y="1986"/>
                    </a:cubicBezTo>
                    <a:lnTo>
                      <a:pt x="2741" y="32"/>
                    </a:lnTo>
                    <a:lnTo>
                      <a:pt x="2741" y="1"/>
                    </a:lnTo>
                    <a:close/>
                  </a:path>
                </a:pathLst>
              </a:custGeom>
              <a:solidFill>
                <a:srgbClr val="BACB6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2604;p48">
                <a:extLst>
                  <a:ext uri="{FF2B5EF4-FFF2-40B4-BE49-F238E27FC236}">
                    <a16:creationId xmlns:a16="http://schemas.microsoft.com/office/drawing/2014/main" id="{50F8FC81-11C8-9921-DDB3-4AF6836C2F39}"/>
                  </a:ext>
                </a:extLst>
              </p:cNvPr>
              <p:cNvSpPr/>
              <p:nvPr/>
            </p:nvSpPr>
            <p:spPr>
              <a:xfrm>
                <a:off x="-60740525" y="3741600"/>
                <a:ext cx="68550" cy="158325"/>
              </a:xfrm>
              <a:custGeom>
                <a:avLst/>
                <a:gdLst/>
                <a:ahLst/>
                <a:cxnLst/>
                <a:rect l="l" t="t" r="r" b="b"/>
                <a:pathLst>
                  <a:path w="2742" h="6333" extrusionOk="0">
                    <a:moveTo>
                      <a:pt x="1796" y="819"/>
                    </a:moveTo>
                    <a:cubicBezTo>
                      <a:pt x="1891" y="819"/>
                      <a:pt x="1922" y="882"/>
                      <a:pt x="1922" y="945"/>
                    </a:cubicBezTo>
                    <a:lnTo>
                      <a:pt x="1922" y="1638"/>
                    </a:lnTo>
                    <a:lnTo>
                      <a:pt x="820" y="1638"/>
                    </a:lnTo>
                    <a:lnTo>
                      <a:pt x="820" y="945"/>
                    </a:lnTo>
                    <a:cubicBezTo>
                      <a:pt x="820" y="851"/>
                      <a:pt x="883" y="819"/>
                      <a:pt x="977" y="819"/>
                    </a:cubicBezTo>
                    <a:close/>
                    <a:moveTo>
                      <a:pt x="977" y="0"/>
                    </a:moveTo>
                    <a:cubicBezTo>
                      <a:pt x="410" y="0"/>
                      <a:pt x="1" y="410"/>
                      <a:pt x="1" y="945"/>
                    </a:cubicBezTo>
                    <a:lnTo>
                      <a:pt x="1" y="6333"/>
                    </a:lnTo>
                    <a:lnTo>
                      <a:pt x="2741" y="6333"/>
                    </a:lnTo>
                    <a:lnTo>
                      <a:pt x="2741" y="945"/>
                    </a:lnTo>
                    <a:cubicBezTo>
                      <a:pt x="2741" y="410"/>
                      <a:pt x="2300" y="0"/>
                      <a:pt x="1796" y="0"/>
                    </a:cubicBezTo>
                    <a:close/>
                  </a:path>
                </a:pathLst>
              </a:custGeom>
              <a:solidFill>
                <a:srgbClr val="BACB6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5" name="Google Shape;2605;p48">
              <a:extLst>
                <a:ext uri="{FF2B5EF4-FFF2-40B4-BE49-F238E27FC236}">
                  <a16:creationId xmlns:a16="http://schemas.microsoft.com/office/drawing/2014/main" id="{654F8E75-5423-E532-FFEB-B4959BA1890C}"/>
                </a:ext>
              </a:extLst>
            </p:cNvPr>
            <p:cNvGrpSpPr/>
            <p:nvPr/>
          </p:nvGrpSpPr>
          <p:grpSpPr>
            <a:xfrm>
              <a:off x="6627974" y="2417093"/>
              <a:ext cx="760588" cy="802926"/>
              <a:chOff x="-62151950" y="4111775"/>
              <a:chExt cx="318225" cy="316650"/>
            </a:xfrm>
          </p:grpSpPr>
          <p:sp>
            <p:nvSpPr>
              <p:cNvPr id="66" name="Google Shape;2606;p48">
                <a:extLst>
                  <a:ext uri="{FF2B5EF4-FFF2-40B4-BE49-F238E27FC236}">
                    <a16:creationId xmlns:a16="http://schemas.microsoft.com/office/drawing/2014/main" id="{3CE1B07C-C99E-555D-1630-9C57DD32F497}"/>
                  </a:ext>
                </a:extLst>
              </p:cNvPr>
              <p:cNvSpPr/>
              <p:nvPr/>
            </p:nvSpPr>
            <p:spPr>
              <a:xfrm>
                <a:off x="-62151950" y="4407925"/>
                <a:ext cx="318225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12729" h="820" extrusionOk="0">
                    <a:moveTo>
                      <a:pt x="442" y="0"/>
                    </a:moveTo>
                    <a:cubicBezTo>
                      <a:pt x="221" y="0"/>
                      <a:pt x="1" y="189"/>
                      <a:pt x="1" y="441"/>
                    </a:cubicBezTo>
                    <a:cubicBezTo>
                      <a:pt x="1" y="662"/>
                      <a:pt x="221" y="819"/>
                      <a:pt x="442" y="819"/>
                    </a:cubicBezTo>
                    <a:lnTo>
                      <a:pt x="12288" y="819"/>
                    </a:lnTo>
                    <a:cubicBezTo>
                      <a:pt x="12540" y="819"/>
                      <a:pt x="12697" y="630"/>
                      <a:pt x="12697" y="441"/>
                    </a:cubicBezTo>
                    <a:cubicBezTo>
                      <a:pt x="12729" y="158"/>
                      <a:pt x="12540" y="0"/>
                      <a:pt x="12288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2607;p48">
                <a:extLst>
                  <a:ext uri="{FF2B5EF4-FFF2-40B4-BE49-F238E27FC236}">
                    <a16:creationId xmlns:a16="http://schemas.microsoft.com/office/drawing/2014/main" id="{618430B6-6C5E-2208-6FE8-4C8404326A2F}"/>
                  </a:ext>
                </a:extLst>
              </p:cNvPr>
              <p:cNvSpPr/>
              <p:nvPr/>
            </p:nvSpPr>
            <p:spPr>
              <a:xfrm>
                <a:off x="-62151950" y="4283475"/>
                <a:ext cx="84300" cy="104000"/>
              </a:xfrm>
              <a:custGeom>
                <a:avLst/>
                <a:gdLst/>
                <a:ahLst/>
                <a:cxnLst/>
                <a:rect l="l" t="t" r="r" b="b"/>
                <a:pathLst>
                  <a:path w="3372" h="4160" extrusionOk="0">
                    <a:moveTo>
                      <a:pt x="1009" y="0"/>
                    </a:moveTo>
                    <a:cubicBezTo>
                      <a:pt x="442" y="0"/>
                      <a:pt x="1" y="442"/>
                      <a:pt x="1" y="1009"/>
                    </a:cubicBezTo>
                    <a:lnTo>
                      <a:pt x="1" y="3214"/>
                    </a:lnTo>
                    <a:cubicBezTo>
                      <a:pt x="64" y="3718"/>
                      <a:pt x="473" y="4159"/>
                      <a:pt x="1009" y="4159"/>
                    </a:cubicBezTo>
                    <a:lnTo>
                      <a:pt x="2363" y="4159"/>
                    </a:lnTo>
                    <a:cubicBezTo>
                      <a:pt x="2931" y="4159"/>
                      <a:pt x="3372" y="3718"/>
                      <a:pt x="3372" y="3214"/>
                    </a:cubicBezTo>
                    <a:lnTo>
                      <a:pt x="3372" y="1009"/>
                    </a:lnTo>
                    <a:cubicBezTo>
                      <a:pt x="3372" y="442"/>
                      <a:pt x="2931" y="0"/>
                      <a:pt x="2363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2608;p48">
                <a:extLst>
                  <a:ext uri="{FF2B5EF4-FFF2-40B4-BE49-F238E27FC236}">
                    <a16:creationId xmlns:a16="http://schemas.microsoft.com/office/drawing/2014/main" id="{2AC56459-D0F2-FE92-7CE1-7BFA3415693A}"/>
                  </a:ext>
                </a:extLst>
              </p:cNvPr>
              <p:cNvSpPr/>
              <p:nvPr/>
            </p:nvSpPr>
            <p:spPr>
              <a:xfrm>
                <a:off x="-62033800" y="4111775"/>
                <a:ext cx="82725" cy="275700"/>
              </a:xfrm>
              <a:custGeom>
                <a:avLst/>
                <a:gdLst/>
                <a:ahLst/>
                <a:cxnLst/>
                <a:rect l="l" t="t" r="r" b="b"/>
                <a:pathLst>
                  <a:path w="3309" h="11028" extrusionOk="0">
                    <a:moveTo>
                      <a:pt x="946" y="0"/>
                    </a:moveTo>
                    <a:cubicBezTo>
                      <a:pt x="410" y="0"/>
                      <a:pt x="0" y="410"/>
                      <a:pt x="0" y="977"/>
                    </a:cubicBezTo>
                    <a:lnTo>
                      <a:pt x="0" y="10082"/>
                    </a:lnTo>
                    <a:cubicBezTo>
                      <a:pt x="0" y="10618"/>
                      <a:pt x="441" y="11027"/>
                      <a:pt x="946" y="11027"/>
                    </a:cubicBezTo>
                    <a:lnTo>
                      <a:pt x="2332" y="11027"/>
                    </a:lnTo>
                    <a:cubicBezTo>
                      <a:pt x="2899" y="11027"/>
                      <a:pt x="3308" y="10586"/>
                      <a:pt x="3308" y="10082"/>
                    </a:cubicBezTo>
                    <a:lnTo>
                      <a:pt x="3308" y="977"/>
                    </a:lnTo>
                    <a:cubicBezTo>
                      <a:pt x="3308" y="410"/>
                      <a:pt x="2899" y="0"/>
                      <a:pt x="2332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2609;p48">
                <a:extLst>
                  <a:ext uri="{FF2B5EF4-FFF2-40B4-BE49-F238E27FC236}">
                    <a16:creationId xmlns:a16="http://schemas.microsoft.com/office/drawing/2014/main" id="{701E5F21-1A6E-B219-3F6F-77D0519F0C5C}"/>
                  </a:ext>
                </a:extLst>
              </p:cNvPr>
              <p:cNvSpPr/>
              <p:nvPr/>
            </p:nvSpPr>
            <p:spPr>
              <a:xfrm>
                <a:off x="-61916450" y="4200775"/>
                <a:ext cx="82725" cy="186700"/>
              </a:xfrm>
              <a:custGeom>
                <a:avLst/>
                <a:gdLst/>
                <a:ahLst/>
                <a:cxnLst/>
                <a:rect l="l" t="t" r="r" b="b"/>
                <a:pathLst>
                  <a:path w="3309" h="7468" extrusionOk="0">
                    <a:moveTo>
                      <a:pt x="946" y="0"/>
                    </a:moveTo>
                    <a:cubicBezTo>
                      <a:pt x="410" y="0"/>
                      <a:pt x="1" y="442"/>
                      <a:pt x="1" y="1009"/>
                    </a:cubicBezTo>
                    <a:lnTo>
                      <a:pt x="1" y="6522"/>
                    </a:lnTo>
                    <a:cubicBezTo>
                      <a:pt x="1" y="7058"/>
                      <a:pt x="442" y="7467"/>
                      <a:pt x="946" y="7467"/>
                    </a:cubicBezTo>
                    <a:lnTo>
                      <a:pt x="2332" y="7467"/>
                    </a:lnTo>
                    <a:cubicBezTo>
                      <a:pt x="2868" y="7467"/>
                      <a:pt x="3309" y="7026"/>
                      <a:pt x="3309" y="6522"/>
                    </a:cubicBezTo>
                    <a:lnTo>
                      <a:pt x="3309" y="1009"/>
                    </a:lnTo>
                    <a:cubicBezTo>
                      <a:pt x="3309" y="442"/>
                      <a:pt x="2868" y="0"/>
                      <a:pt x="2332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0" name="Google Shape;2610;p48">
              <a:extLst>
                <a:ext uri="{FF2B5EF4-FFF2-40B4-BE49-F238E27FC236}">
                  <a16:creationId xmlns:a16="http://schemas.microsoft.com/office/drawing/2014/main" id="{D4D80C46-7421-71DC-A2FC-93CBA7272F91}"/>
                </a:ext>
              </a:extLst>
            </p:cNvPr>
            <p:cNvGrpSpPr/>
            <p:nvPr/>
          </p:nvGrpSpPr>
          <p:grpSpPr>
            <a:xfrm>
              <a:off x="4470446" y="4558625"/>
              <a:ext cx="886075" cy="793814"/>
              <a:chOff x="-1183550" y="3586525"/>
              <a:chExt cx="296175" cy="290550"/>
            </a:xfrm>
          </p:grpSpPr>
          <p:sp>
            <p:nvSpPr>
              <p:cNvPr id="71" name="Google Shape;2611;p48">
                <a:extLst>
                  <a:ext uri="{FF2B5EF4-FFF2-40B4-BE49-F238E27FC236}">
                    <a16:creationId xmlns:a16="http://schemas.microsoft.com/office/drawing/2014/main" id="{0D00BAD3-A70E-5009-781F-D38AEE215E12}"/>
                  </a:ext>
                </a:extLst>
              </p:cNvPr>
              <p:cNvSpPr/>
              <p:nvPr/>
            </p:nvSpPr>
            <p:spPr>
              <a:xfrm>
                <a:off x="-927575" y="3671500"/>
                <a:ext cx="40200" cy="16575"/>
              </a:xfrm>
              <a:custGeom>
                <a:avLst/>
                <a:gdLst/>
                <a:ahLst/>
                <a:cxnLst/>
                <a:rect l="l" t="t" r="r" b="b"/>
                <a:pathLst>
                  <a:path w="1608" h="663" extrusionOk="0">
                    <a:moveTo>
                      <a:pt x="473" y="0"/>
                    </a:moveTo>
                    <a:cubicBezTo>
                      <a:pt x="32" y="0"/>
                      <a:pt x="1" y="662"/>
                      <a:pt x="473" y="662"/>
                    </a:cubicBezTo>
                    <a:lnTo>
                      <a:pt x="1135" y="662"/>
                    </a:lnTo>
                    <a:cubicBezTo>
                      <a:pt x="1145" y="663"/>
                      <a:pt x="1156" y="663"/>
                      <a:pt x="1166" y="663"/>
                    </a:cubicBezTo>
                    <a:cubicBezTo>
                      <a:pt x="1607" y="663"/>
                      <a:pt x="1597" y="0"/>
                      <a:pt x="1135" y="0"/>
                    </a:cubicBezTo>
                    <a:close/>
                  </a:path>
                </a:pathLst>
              </a:custGeom>
              <a:solidFill>
                <a:srgbClr val="7A1E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2612;p48">
                <a:extLst>
                  <a:ext uri="{FF2B5EF4-FFF2-40B4-BE49-F238E27FC236}">
                    <a16:creationId xmlns:a16="http://schemas.microsoft.com/office/drawing/2014/main" id="{79E81B9E-62BB-5372-3355-45113FDB7A46}"/>
                  </a:ext>
                </a:extLst>
              </p:cNvPr>
              <p:cNvSpPr/>
              <p:nvPr/>
            </p:nvSpPr>
            <p:spPr>
              <a:xfrm>
                <a:off x="-1183550" y="3671500"/>
                <a:ext cx="39400" cy="165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663" extrusionOk="0">
                    <a:moveTo>
                      <a:pt x="473" y="0"/>
                    </a:moveTo>
                    <a:cubicBezTo>
                      <a:pt x="32" y="0"/>
                      <a:pt x="1" y="662"/>
                      <a:pt x="473" y="662"/>
                    </a:cubicBezTo>
                    <a:lnTo>
                      <a:pt x="1135" y="662"/>
                    </a:lnTo>
                    <a:cubicBezTo>
                      <a:pt x="1145" y="663"/>
                      <a:pt x="1154" y="663"/>
                      <a:pt x="1163" y="663"/>
                    </a:cubicBezTo>
                    <a:cubicBezTo>
                      <a:pt x="1576" y="663"/>
                      <a:pt x="1566" y="0"/>
                      <a:pt x="1135" y="0"/>
                    </a:cubicBezTo>
                    <a:close/>
                  </a:path>
                </a:pathLst>
              </a:custGeom>
              <a:solidFill>
                <a:srgbClr val="7A1E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2613;p48">
                <a:extLst>
                  <a:ext uri="{FF2B5EF4-FFF2-40B4-BE49-F238E27FC236}">
                    <a16:creationId xmlns:a16="http://schemas.microsoft.com/office/drawing/2014/main" id="{68771A0D-3D52-283F-4BF7-8BB6D935892E}"/>
                  </a:ext>
                </a:extLst>
              </p:cNvPr>
              <p:cNvSpPr/>
              <p:nvPr/>
            </p:nvSpPr>
            <p:spPr>
              <a:xfrm>
                <a:off x="-944250" y="3603025"/>
                <a:ext cx="39525" cy="26375"/>
              </a:xfrm>
              <a:custGeom>
                <a:avLst/>
                <a:gdLst/>
                <a:ahLst/>
                <a:cxnLst/>
                <a:rect l="l" t="t" r="r" b="b"/>
                <a:pathLst>
                  <a:path w="1581" h="1055" extrusionOk="0">
                    <a:moveTo>
                      <a:pt x="1086" y="1"/>
                    </a:moveTo>
                    <a:cubicBezTo>
                      <a:pt x="1024" y="1"/>
                      <a:pt x="957" y="19"/>
                      <a:pt x="888" y="61"/>
                    </a:cubicBezTo>
                    <a:lnTo>
                      <a:pt x="321" y="408"/>
                    </a:lnTo>
                    <a:cubicBezTo>
                      <a:pt x="0" y="595"/>
                      <a:pt x="179" y="1054"/>
                      <a:pt x="490" y="1054"/>
                    </a:cubicBezTo>
                    <a:cubicBezTo>
                      <a:pt x="546" y="1054"/>
                      <a:pt x="606" y="1040"/>
                      <a:pt x="668" y="1006"/>
                    </a:cubicBezTo>
                    <a:lnTo>
                      <a:pt x="1266" y="660"/>
                    </a:lnTo>
                    <a:cubicBezTo>
                      <a:pt x="1581" y="450"/>
                      <a:pt x="1394" y="1"/>
                      <a:pt x="1086" y="1"/>
                    </a:cubicBezTo>
                    <a:close/>
                  </a:path>
                </a:pathLst>
              </a:custGeom>
              <a:solidFill>
                <a:srgbClr val="7A1E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2614;p48">
                <a:extLst>
                  <a:ext uri="{FF2B5EF4-FFF2-40B4-BE49-F238E27FC236}">
                    <a16:creationId xmlns:a16="http://schemas.microsoft.com/office/drawing/2014/main" id="{247A8B5A-62D6-A5C9-3892-5D753AD224ED}"/>
                  </a:ext>
                </a:extLst>
              </p:cNvPr>
              <p:cNvSpPr/>
              <p:nvPr/>
            </p:nvSpPr>
            <p:spPr>
              <a:xfrm>
                <a:off x="-1166200" y="3731225"/>
                <a:ext cx="39700" cy="26075"/>
              </a:xfrm>
              <a:custGeom>
                <a:avLst/>
                <a:gdLst/>
                <a:ahLst/>
                <a:cxnLst/>
                <a:rect l="l" t="t" r="r" b="b"/>
                <a:pathLst>
                  <a:path w="1588" h="1043" extrusionOk="0">
                    <a:moveTo>
                      <a:pt x="1071" y="1"/>
                    </a:moveTo>
                    <a:cubicBezTo>
                      <a:pt x="1021" y="1"/>
                      <a:pt x="968" y="12"/>
                      <a:pt x="913" y="37"/>
                    </a:cubicBezTo>
                    <a:lnTo>
                      <a:pt x="315" y="384"/>
                    </a:lnTo>
                    <a:cubicBezTo>
                      <a:pt x="0" y="593"/>
                      <a:pt x="187" y="1043"/>
                      <a:pt x="495" y="1043"/>
                    </a:cubicBezTo>
                    <a:cubicBezTo>
                      <a:pt x="557" y="1043"/>
                      <a:pt x="624" y="1025"/>
                      <a:pt x="693" y="982"/>
                    </a:cubicBezTo>
                    <a:lnTo>
                      <a:pt x="1260" y="636"/>
                    </a:lnTo>
                    <a:cubicBezTo>
                      <a:pt x="1587" y="472"/>
                      <a:pt x="1395" y="1"/>
                      <a:pt x="1071" y="1"/>
                    </a:cubicBezTo>
                    <a:close/>
                  </a:path>
                </a:pathLst>
              </a:custGeom>
              <a:solidFill>
                <a:srgbClr val="7A1E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2615;p48">
                <a:extLst>
                  <a:ext uri="{FF2B5EF4-FFF2-40B4-BE49-F238E27FC236}">
                    <a16:creationId xmlns:a16="http://schemas.microsoft.com/office/drawing/2014/main" id="{89880C8E-F9F6-A161-0AA3-2554E6834D2D}"/>
                  </a:ext>
                </a:extLst>
              </p:cNvPr>
              <p:cNvSpPr/>
              <p:nvPr/>
            </p:nvSpPr>
            <p:spPr>
              <a:xfrm>
                <a:off x="-944925" y="3730950"/>
                <a:ext cx="40200" cy="26375"/>
              </a:xfrm>
              <a:custGeom>
                <a:avLst/>
                <a:gdLst/>
                <a:ahLst/>
                <a:cxnLst/>
                <a:rect l="l" t="t" r="r" b="b"/>
                <a:pathLst>
                  <a:path w="1608" h="1055" extrusionOk="0">
                    <a:moveTo>
                      <a:pt x="515" y="0"/>
                    </a:moveTo>
                    <a:cubicBezTo>
                      <a:pt x="198" y="0"/>
                      <a:pt x="1" y="460"/>
                      <a:pt x="348" y="647"/>
                    </a:cubicBezTo>
                    <a:lnTo>
                      <a:pt x="915" y="993"/>
                    </a:lnTo>
                    <a:cubicBezTo>
                      <a:pt x="984" y="1036"/>
                      <a:pt x="1052" y="1054"/>
                      <a:pt x="1114" y="1054"/>
                    </a:cubicBezTo>
                    <a:cubicBezTo>
                      <a:pt x="1421" y="1054"/>
                      <a:pt x="1608" y="609"/>
                      <a:pt x="1293" y="426"/>
                    </a:cubicBezTo>
                    <a:lnTo>
                      <a:pt x="695" y="48"/>
                    </a:lnTo>
                    <a:cubicBezTo>
                      <a:pt x="633" y="15"/>
                      <a:pt x="572" y="0"/>
                      <a:pt x="515" y="0"/>
                    </a:cubicBezTo>
                    <a:close/>
                  </a:path>
                </a:pathLst>
              </a:custGeom>
              <a:solidFill>
                <a:srgbClr val="7A1E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2616;p48">
                <a:extLst>
                  <a:ext uri="{FF2B5EF4-FFF2-40B4-BE49-F238E27FC236}">
                    <a16:creationId xmlns:a16="http://schemas.microsoft.com/office/drawing/2014/main" id="{53E94C01-3321-1C7D-DE4D-FF50C19B5EFA}"/>
                  </a:ext>
                </a:extLst>
              </p:cNvPr>
              <p:cNvSpPr/>
              <p:nvPr/>
            </p:nvSpPr>
            <p:spPr>
              <a:xfrm>
                <a:off x="-1167000" y="3603025"/>
                <a:ext cx="40200" cy="26375"/>
              </a:xfrm>
              <a:custGeom>
                <a:avLst/>
                <a:gdLst/>
                <a:ahLst/>
                <a:cxnLst/>
                <a:rect l="l" t="t" r="r" b="b"/>
                <a:pathLst>
                  <a:path w="1608" h="1055" extrusionOk="0">
                    <a:moveTo>
                      <a:pt x="477" y="1"/>
                    </a:moveTo>
                    <a:cubicBezTo>
                      <a:pt x="188" y="1"/>
                      <a:pt x="1" y="450"/>
                      <a:pt x="315" y="660"/>
                    </a:cubicBezTo>
                    <a:lnTo>
                      <a:pt x="914" y="1006"/>
                    </a:lnTo>
                    <a:cubicBezTo>
                      <a:pt x="981" y="1040"/>
                      <a:pt x="1044" y="1054"/>
                      <a:pt x="1103" y="1054"/>
                    </a:cubicBezTo>
                    <a:cubicBezTo>
                      <a:pt x="1434" y="1054"/>
                      <a:pt x="1608" y="595"/>
                      <a:pt x="1260" y="408"/>
                    </a:cubicBezTo>
                    <a:lnTo>
                      <a:pt x="662" y="61"/>
                    </a:lnTo>
                    <a:cubicBezTo>
                      <a:pt x="598" y="19"/>
                      <a:pt x="536" y="1"/>
                      <a:pt x="477" y="1"/>
                    </a:cubicBezTo>
                    <a:close/>
                  </a:path>
                </a:pathLst>
              </a:custGeom>
              <a:solidFill>
                <a:srgbClr val="7A1E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2617;p48">
                <a:extLst>
                  <a:ext uri="{FF2B5EF4-FFF2-40B4-BE49-F238E27FC236}">
                    <a16:creationId xmlns:a16="http://schemas.microsoft.com/office/drawing/2014/main" id="{3E01E2BB-70EF-3A99-D81E-D2167CBCF15B}"/>
                  </a:ext>
                </a:extLst>
              </p:cNvPr>
              <p:cNvSpPr/>
              <p:nvPr/>
            </p:nvSpPr>
            <p:spPr>
              <a:xfrm>
                <a:off x="-1065400" y="3658900"/>
                <a:ext cx="59875" cy="77200"/>
              </a:xfrm>
              <a:custGeom>
                <a:avLst/>
                <a:gdLst/>
                <a:ahLst/>
                <a:cxnLst/>
                <a:rect l="l" t="t" r="r" b="b"/>
                <a:pathLst>
                  <a:path w="2395" h="3088" extrusionOk="0">
                    <a:moveTo>
                      <a:pt x="882" y="0"/>
                    </a:moveTo>
                    <a:lnTo>
                      <a:pt x="0" y="1355"/>
                    </a:lnTo>
                    <a:lnTo>
                      <a:pt x="1355" y="1922"/>
                    </a:lnTo>
                    <a:cubicBezTo>
                      <a:pt x="1450" y="1953"/>
                      <a:pt x="1544" y="2111"/>
                      <a:pt x="1544" y="2237"/>
                    </a:cubicBezTo>
                    <a:lnTo>
                      <a:pt x="1544" y="3088"/>
                    </a:lnTo>
                    <a:lnTo>
                      <a:pt x="2395" y="1733"/>
                    </a:lnTo>
                    <a:lnTo>
                      <a:pt x="1071" y="1166"/>
                    </a:lnTo>
                    <a:cubicBezTo>
                      <a:pt x="945" y="1134"/>
                      <a:pt x="882" y="1008"/>
                      <a:pt x="882" y="851"/>
                    </a:cubicBezTo>
                    <a:lnTo>
                      <a:pt x="882" y="0"/>
                    </a:lnTo>
                    <a:close/>
                  </a:path>
                </a:pathLst>
              </a:custGeom>
              <a:solidFill>
                <a:srgbClr val="7A1E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2618;p48">
                <a:extLst>
                  <a:ext uri="{FF2B5EF4-FFF2-40B4-BE49-F238E27FC236}">
                    <a16:creationId xmlns:a16="http://schemas.microsoft.com/office/drawing/2014/main" id="{1508470E-4C13-F45F-BA13-29687F3686FA}"/>
                  </a:ext>
                </a:extLst>
              </p:cNvPr>
              <p:cNvSpPr/>
              <p:nvPr/>
            </p:nvSpPr>
            <p:spPr>
              <a:xfrm>
                <a:off x="-1078000" y="3809325"/>
                <a:ext cx="85075" cy="67750"/>
              </a:xfrm>
              <a:custGeom>
                <a:avLst/>
                <a:gdLst/>
                <a:ahLst/>
                <a:cxnLst/>
                <a:rect l="l" t="t" r="r" b="b"/>
                <a:pathLst>
                  <a:path w="3403" h="2710" extrusionOk="0">
                    <a:moveTo>
                      <a:pt x="0" y="1"/>
                    </a:moveTo>
                    <a:lnTo>
                      <a:pt x="0" y="662"/>
                    </a:lnTo>
                    <a:lnTo>
                      <a:pt x="1008" y="662"/>
                    </a:lnTo>
                    <a:cubicBezTo>
                      <a:pt x="1449" y="662"/>
                      <a:pt x="1481" y="1324"/>
                      <a:pt x="1008" y="1324"/>
                    </a:cubicBezTo>
                    <a:lnTo>
                      <a:pt x="0" y="1324"/>
                    </a:lnTo>
                    <a:lnTo>
                      <a:pt x="0" y="1670"/>
                    </a:lnTo>
                    <a:cubicBezTo>
                      <a:pt x="0" y="2237"/>
                      <a:pt x="473" y="2710"/>
                      <a:pt x="1008" y="2710"/>
                    </a:cubicBezTo>
                    <a:lnTo>
                      <a:pt x="2395" y="2710"/>
                    </a:lnTo>
                    <a:cubicBezTo>
                      <a:pt x="2962" y="2710"/>
                      <a:pt x="3403" y="2237"/>
                      <a:pt x="3403" y="1670"/>
                    </a:cubicBezTo>
                    <a:lnTo>
                      <a:pt x="3403" y="1324"/>
                    </a:lnTo>
                    <a:lnTo>
                      <a:pt x="2395" y="1324"/>
                    </a:lnTo>
                    <a:cubicBezTo>
                      <a:pt x="1954" y="1324"/>
                      <a:pt x="1922" y="662"/>
                      <a:pt x="2395" y="662"/>
                    </a:cubicBezTo>
                    <a:lnTo>
                      <a:pt x="3403" y="662"/>
                    </a:lnTo>
                    <a:lnTo>
                      <a:pt x="3403" y="1"/>
                    </a:lnTo>
                    <a:close/>
                  </a:path>
                </a:pathLst>
              </a:custGeom>
              <a:solidFill>
                <a:srgbClr val="7A1E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2619;p48">
                <a:extLst>
                  <a:ext uri="{FF2B5EF4-FFF2-40B4-BE49-F238E27FC236}">
                    <a16:creationId xmlns:a16="http://schemas.microsoft.com/office/drawing/2014/main" id="{ECB71D72-CF1C-9B9A-EA6A-8EC6CE47F925}"/>
                  </a:ext>
                </a:extLst>
              </p:cNvPr>
              <p:cNvSpPr/>
              <p:nvPr/>
            </p:nvSpPr>
            <p:spPr>
              <a:xfrm>
                <a:off x="-1135500" y="3586525"/>
                <a:ext cx="193775" cy="204700"/>
              </a:xfrm>
              <a:custGeom>
                <a:avLst/>
                <a:gdLst/>
                <a:ahLst/>
                <a:cxnLst/>
                <a:rect l="l" t="t" r="r" b="b"/>
                <a:pathLst>
                  <a:path w="7751" h="8188" extrusionOk="0">
                    <a:moveTo>
                      <a:pt x="4023" y="1424"/>
                    </a:moveTo>
                    <a:cubicBezTo>
                      <a:pt x="4201" y="1424"/>
                      <a:pt x="4380" y="1561"/>
                      <a:pt x="4380" y="1761"/>
                    </a:cubicBezTo>
                    <a:lnTo>
                      <a:pt x="4380" y="3588"/>
                    </a:lnTo>
                    <a:lnTo>
                      <a:pt x="5892" y="4124"/>
                    </a:lnTo>
                    <a:cubicBezTo>
                      <a:pt x="5955" y="4187"/>
                      <a:pt x="6049" y="4250"/>
                      <a:pt x="6081" y="4344"/>
                    </a:cubicBezTo>
                    <a:cubicBezTo>
                      <a:pt x="6081" y="4407"/>
                      <a:pt x="6081" y="4533"/>
                      <a:pt x="5986" y="4628"/>
                    </a:cubicBezTo>
                    <a:lnTo>
                      <a:pt x="4285" y="7369"/>
                    </a:lnTo>
                    <a:cubicBezTo>
                      <a:pt x="4222" y="7495"/>
                      <a:pt x="4127" y="7526"/>
                      <a:pt x="4033" y="7526"/>
                    </a:cubicBezTo>
                    <a:lnTo>
                      <a:pt x="3938" y="7526"/>
                    </a:lnTo>
                    <a:cubicBezTo>
                      <a:pt x="3781" y="7495"/>
                      <a:pt x="3718" y="7369"/>
                      <a:pt x="3718" y="7211"/>
                    </a:cubicBezTo>
                    <a:lnTo>
                      <a:pt x="3718" y="5384"/>
                    </a:lnTo>
                    <a:lnTo>
                      <a:pt x="2206" y="4817"/>
                    </a:lnTo>
                    <a:cubicBezTo>
                      <a:pt x="2143" y="4754"/>
                      <a:pt x="2048" y="4691"/>
                      <a:pt x="2017" y="4596"/>
                    </a:cubicBezTo>
                    <a:cubicBezTo>
                      <a:pt x="1985" y="4533"/>
                      <a:pt x="2017" y="4407"/>
                      <a:pt x="2048" y="4344"/>
                    </a:cubicBezTo>
                    <a:lnTo>
                      <a:pt x="3749" y="1572"/>
                    </a:lnTo>
                    <a:cubicBezTo>
                      <a:pt x="3818" y="1469"/>
                      <a:pt x="3920" y="1424"/>
                      <a:pt x="4023" y="1424"/>
                    </a:cubicBezTo>
                    <a:close/>
                    <a:moveTo>
                      <a:pt x="4019" y="1"/>
                    </a:moveTo>
                    <a:cubicBezTo>
                      <a:pt x="3743" y="1"/>
                      <a:pt x="3463" y="31"/>
                      <a:pt x="3182" y="91"/>
                    </a:cubicBezTo>
                    <a:cubicBezTo>
                      <a:pt x="1733" y="406"/>
                      <a:pt x="567" y="1572"/>
                      <a:pt x="284" y="3084"/>
                    </a:cubicBezTo>
                    <a:cubicBezTo>
                      <a:pt x="0" y="4533"/>
                      <a:pt x="599" y="5479"/>
                      <a:pt x="1040" y="6140"/>
                    </a:cubicBezTo>
                    <a:cubicBezTo>
                      <a:pt x="1922" y="7526"/>
                      <a:pt x="1387" y="7526"/>
                      <a:pt x="1670" y="8188"/>
                    </a:cubicBezTo>
                    <a:lnTo>
                      <a:pt x="6301" y="8188"/>
                    </a:lnTo>
                    <a:cubicBezTo>
                      <a:pt x="6553" y="7526"/>
                      <a:pt x="6018" y="7526"/>
                      <a:pt x="6931" y="6109"/>
                    </a:cubicBezTo>
                    <a:cubicBezTo>
                      <a:pt x="7373" y="5447"/>
                      <a:pt x="7719" y="4817"/>
                      <a:pt x="7719" y="3746"/>
                    </a:cubicBezTo>
                    <a:cubicBezTo>
                      <a:pt x="7751" y="2612"/>
                      <a:pt x="7246" y="1540"/>
                      <a:pt x="6396" y="847"/>
                    </a:cubicBezTo>
                    <a:cubicBezTo>
                      <a:pt x="5726" y="297"/>
                      <a:pt x="4892" y="1"/>
                      <a:pt x="4019" y="1"/>
                    </a:cubicBezTo>
                    <a:close/>
                  </a:path>
                </a:pathLst>
              </a:custGeom>
              <a:solidFill>
                <a:srgbClr val="7A1E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80" name="Google Shape;2620;p48">
            <a:extLst>
              <a:ext uri="{FF2B5EF4-FFF2-40B4-BE49-F238E27FC236}">
                <a16:creationId xmlns:a16="http://schemas.microsoft.com/office/drawing/2014/main" id="{8379F161-2420-11AC-4AC7-647A94676EAF}"/>
              </a:ext>
            </a:extLst>
          </p:cNvPr>
          <p:cNvSpPr txBox="1">
            <a:spLocks/>
          </p:cNvSpPr>
          <p:nvPr/>
        </p:nvSpPr>
        <p:spPr>
          <a:xfrm>
            <a:off x="8399774" y="4159799"/>
            <a:ext cx="2878365" cy="9528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2000" b="1" dirty="0">
              <a:latin typeface="Oswald"/>
              <a:ea typeface="Oswald"/>
              <a:cs typeface="Oswald"/>
              <a:sym typeface="Oswald"/>
            </a:endParaRPr>
          </a:p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b="1" dirty="0">
                <a:latin typeface="Oswald"/>
                <a:ea typeface="Oswald"/>
                <a:cs typeface="Oswald"/>
                <a:sym typeface="Oswald"/>
              </a:rPr>
              <a:t>Analysis of results</a:t>
            </a:r>
          </a:p>
        </p:txBody>
      </p:sp>
      <p:sp>
        <p:nvSpPr>
          <p:cNvPr id="82" name="Google Shape;2622;p48">
            <a:extLst>
              <a:ext uri="{FF2B5EF4-FFF2-40B4-BE49-F238E27FC236}">
                <a16:creationId xmlns:a16="http://schemas.microsoft.com/office/drawing/2014/main" id="{D7489776-4BC9-849B-CBD0-41DDA63999F6}"/>
              </a:ext>
            </a:extLst>
          </p:cNvPr>
          <p:cNvSpPr txBox="1">
            <a:spLocks/>
          </p:cNvSpPr>
          <p:nvPr/>
        </p:nvSpPr>
        <p:spPr>
          <a:xfrm>
            <a:off x="8399775" y="1906047"/>
            <a:ext cx="2878365" cy="1121312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b="1" dirty="0">
                <a:latin typeface="Oswald"/>
                <a:ea typeface="Oswald"/>
                <a:cs typeface="Oswald"/>
                <a:sym typeface="Oswald"/>
              </a:rPr>
              <a:t>Panel data regression Random effects (GLS) regression</a:t>
            </a:r>
          </a:p>
        </p:txBody>
      </p:sp>
      <p:sp>
        <p:nvSpPr>
          <p:cNvPr id="84" name="Google Shape;2624;p48">
            <a:extLst>
              <a:ext uri="{FF2B5EF4-FFF2-40B4-BE49-F238E27FC236}">
                <a16:creationId xmlns:a16="http://schemas.microsoft.com/office/drawing/2014/main" id="{2B3E059C-7D57-75A8-1008-07F84899A1DC}"/>
              </a:ext>
            </a:extLst>
          </p:cNvPr>
          <p:cNvSpPr txBox="1">
            <a:spLocks/>
          </p:cNvSpPr>
          <p:nvPr/>
        </p:nvSpPr>
        <p:spPr>
          <a:xfrm>
            <a:off x="744017" y="3945243"/>
            <a:ext cx="2373195" cy="161422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b="1" dirty="0">
                <a:latin typeface="Oswald"/>
                <a:ea typeface="Oswald"/>
                <a:cs typeface="Oswald"/>
                <a:sym typeface="Oswald"/>
              </a:rPr>
              <a:t>Comparison between a one-factor regression and a regression with control variables</a:t>
            </a:r>
          </a:p>
        </p:txBody>
      </p:sp>
      <p:sp>
        <p:nvSpPr>
          <p:cNvPr id="86" name="Google Shape;2626;p48">
            <a:extLst>
              <a:ext uri="{FF2B5EF4-FFF2-40B4-BE49-F238E27FC236}">
                <a16:creationId xmlns:a16="http://schemas.microsoft.com/office/drawing/2014/main" id="{034AE2F3-65B1-6E13-0D26-4298E0938F37}"/>
              </a:ext>
            </a:extLst>
          </p:cNvPr>
          <p:cNvSpPr txBox="1">
            <a:spLocks/>
          </p:cNvSpPr>
          <p:nvPr/>
        </p:nvSpPr>
        <p:spPr>
          <a:xfrm>
            <a:off x="746332" y="1857190"/>
            <a:ext cx="2373194" cy="1219027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b="1" dirty="0">
                <a:latin typeface="Oswald"/>
                <a:ea typeface="Oswald"/>
                <a:cs typeface="Oswald"/>
                <a:sym typeface="Oswald"/>
              </a:rPr>
              <a:t>Collecting data from 2017 to 2024 for 40 NASDAQ companies and GPR indices</a:t>
            </a:r>
          </a:p>
        </p:txBody>
      </p:sp>
      <p:sp>
        <p:nvSpPr>
          <p:cNvPr id="2" name="Правоъгълник 1">
            <a:extLst>
              <a:ext uri="{FF2B5EF4-FFF2-40B4-BE49-F238E27FC236}">
                <a16:creationId xmlns:a16="http://schemas.microsoft.com/office/drawing/2014/main" id="{53BDA4BF-1A06-69F2-101E-DF70A8EFA607}"/>
              </a:ext>
            </a:extLst>
          </p:cNvPr>
          <p:cNvSpPr/>
          <p:nvPr/>
        </p:nvSpPr>
        <p:spPr>
          <a:xfrm>
            <a:off x="99588" y="108642"/>
            <a:ext cx="11986788" cy="663619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3" name="Google Shape;14;p2">
            <a:extLst>
              <a:ext uri="{FF2B5EF4-FFF2-40B4-BE49-F238E27FC236}">
                <a16:creationId xmlns:a16="http://schemas.microsoft.com/office/drawing/2014/main" id="{AB873CD6-66BF-5500-8C7A-C896BAD4B043}"/>
              </a:ext>
            </a:extLst>
          </p:cNvPr>
          <p:cNvGrpSpPr/>
          <p:nvPr/>
        </p:nvGrpSpPr>
        <p:grpSpPr>
          <a:xfrm>
            <a:off x="3863094" y="5992010"/>
            <a:ext cx="4182751" cy="402045"/>
            <a:chOff x="-79178" y="4632327"/>
            <a:chExt cx="4182751" cy="402045"/>
          </a:xfrm>
          <a:solidFill>
            <a:schemeClr val="bg1">
              <a:lumMod val="65000"/>
            </a:schemeClr>
          </a:solidFill>
        </p:grpSpPr>
        <p:sp>
          <p:nvSpPr>
            <p:cNvPr id="4" name="Google Shape;15;p2">
              <a:extLst>
                <a:ext uri="{FF2B5EF4-FFF2-40B4-BE49-F238E27FC236}">
                  <a16:creationId xmlns:a16="http://schemas.microsoft.com/office/drawing/2014/main" id="{D8D1F412-FC5D-453E-6E1B-F1346462E0BC}"/>
                </a:ext>
              </a:extLst>
            </p:cNvPr>
            <p:cNvSpPr/>
            <p:nvPr/>
          </p:nvSpPr>
          <p:spPr>
            <a:xfrm rot="10800000">
              <a:off x="192473" y="463831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16;p2">
              <a:extLst>
                <a:ext uri="{FF2B5EF4-FFF2-40B4-BE49-F238E27FC236}">
                  <a16:creationId xmlns:a16="http://schemas.microsoft.com/office/drawing/2014/main" id="{F3D08D9B-24CF-0644-6B04-BA2301719C76}"/>
                </a:ext>
              </a:extLst>
            </p:cNvPr>
            <p:cNvSpPr/>
            <p:nvPr/>
          </p:nvSpPr>
          <p:spPr>
            <a:xfrm rot="10800000">
              <a:off x="-79178" y="463831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17;p2">
              <a:extLst>
                <a:ext uri="{FF2B5EF4-FFF2-40B4-BE49-F238E27FC236}">
                  <a16:creationId xmlns:a16="http://schemas.microsoft.com/office/drawing/2014/main" id="{52C7D416-72B4-E6F8-562B-3D10A4376AA2}"/>
                </a:ext>
              </a:extLst>
            </p:cNvPr>
            <p:cNvSpPr/>
            <p:nvPr/>
          </p:nvSpPr>
          <p:spPr>
            <a:xfrm rot="10800000">
              <a:off x="192473" y="492637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18;p2">
              <a:extLst>
                <a:ext uri="{FF2B5EF4-FFF2-40B4-BE49-F238E27FC236}">
                  <a16:creationId xmlns:a16="http://schemas.microsoft.com/office/drawing/2014/main" id="{DD653C46-E2CB-7ECE-E790-2DF8EA4FEC59}"/>
                </a:ext>
              </a:extLst>
            </p:cNvPr>
            <p:cNvSpPr/>
            <p:nvPr/>
          </p:nvSpPr>
          <p:spPr>
            <a:xfrm rot="10800000">
              <a:off x="-79178" y="492637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9;p2">
              <a:extLst>
                <a:ext uri="{FF2B5EF4-FFF2-40B4-BE49-F238E27FC236}">
                  <a16:creationId xmlns:a16="http://schemas.microsoft.com/office/drawing/2014/main" id="{1D91BED4-01CD-60B3-E50F-0240C51FADE9}"/>
                </a:ext>
              </a:extLst>
            </p:cNvPr>
            <p:cNvSpPr/>
            <p:nvPr/>
          </p:nvSpPr>
          <p:spPr>
            <a:xfrm rot="10800000">
              <a:off x="735773" y="463489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20;p2">
              <a:extLst>
                <a:ext uri="{FF2B5EF4-FFF2-40B4-BE49-F238E27FC236}">
                  <a16:creationId xmlns:a16="http://schemas.microsoft.com/office/drawing/2014/main" id="{E76F2FC7-3093-8479-357A-214C20786C9A}"/>
                </a:ext>
              </a:extLst>
            </p:cNvPr>
            <p:cNvSpPr/>
            <p:nvPr/>
          </p:nvSpPr>
          <p:spPr>
            <a:xfrm rot="10800000">
              <a:off x="464122" y="463489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21;p2">
              <a:extLst>
                <a:ext uri="{FF2B5EF4-FFF2-40B4-BE49-F238E27FC236}">
                  <a16:creationId xmlns:a16="http://schemas.microsoft.com/office/drawing/2014/main" id="{25A30DC0-9CFC-7D49-FE86-F2962083C923}"/>
                </a:ext>
              </a:extLst>
            </p:cNvPr>
            <p:cNvSpPr/>
            <p:nvPr/>
          </p:nvSpPr>
          <p:spPr>
            <a:xfrm rot="10800000">
              <a:off x="735773" y="492294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22;p2">
              <a:extLst>
                <a:ext uri="{FF2B5EF4-FFF2-40B4-BE49-F238E27FC236}">
                  <a16:creationId xmlns:a16="http://schemas.microsoft.com/office/drawing/2014/main" id="{72FD8658-9B54-5861-FD68-7501B1720680}"/>
                </a:ext>
              </a:extLst>
            </p:cNvPr>
            <p:cNvSpPr/>
            <p:nvPr/>
          </p:nvSpPr>
          <p:spPr>
            <a:xfrm rot="10800000">
              <a:off x="464122" y="492294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23;p2">
              <a:extLst>
                <a:ext uri="{FF2B5EF4-FFF2-40B4-BE49-F238E27FC236}">
                  <a16:creationId xmlns:a16="http://schemas.microsoft.com/office/drawing/2014/main" id="{2DCFDA71-EDA3-8134-3E88-C99AEABF7747}"/>
                </a:ext>
              </a:extLst>
            </p:cNvPr>
            <p:cNvSpPr/>
            <p:nvPr/>
          </p:nvSpPr>
          <p:spPr>
            <a:xfrm rot="10800000">
              <a:off x="1279073" y="463660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24;p2">
              <a:extLst>
                <a:ext uri="{FF2B5EF4-FFF2-40B4-BE49-F238E27FC236}">
                  <a16:creationId xmlns:a16="http://schemas.microsoft.com/office/drawing/2014/main" id="{DEBD8390-437D-B1D5-51E7-C6C02DB28589}"/>
                </a:ext>
              </a:extLst>
            </p:cNvPr>
            <p:cNvSpPr/>
            <p:nvPr/>
          </p:nvSpPr>
          <p:spPr>
            <a:xfrm rot="10800000">
              <a:off x="1007422" y="463660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25;p2">
              <a:extLst>
                <a:ext uri="{FF2B5EF4-FFF2-40B4-BE49-F238E27FC236}">
                  <a16:creationId xmlns:a16="http://schemas.microsoft.com/office/drawing/2014/main" id="{1A492A72-F152-665D-FA88-D0FC794CC2AB}"/>
                </a:ext>
              </a:extLst>
            </p:cNvPr>
            <p:cNvSpPr/>
            <p:nvPr/>
          </p:nvSpPr>
          <p:spPr>
            <a:xfrm rot="10800000">
              <a:off x="1279073" y="492466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26;p2">
              <a:extLst>
                <a:ext uri="{FF2B5EF4-FFF2-40B4-BE49-F238E27FC236}">
                  <a16:creationId xmlns:a16="http://schemas.microsoft.com/office/drawing/2014/main" id="{21A3B92A-DC30-F9FE-68C7-B3B5ADB9C292}"/>
                </a:ext>
              </a:extLst>
            </p:cNvPr>
            <p:cNvSpPr/>
            <p:nvPr/>
          </p:nvSpPr>
          <p:spPr>
            <a:xfrm rot="10800000">
              <a:off x="1007422" y="492466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27;p2">
              <a:extLst>
                <a:ext uri="{FF2B5EF4-FFF2-40B4-BE49-F238E27FC236}">
                  <a16:creationId xmlns:a16="http://schemas.microsoft.com/office/drawing/2014/main" id="{2A67C2F4-8EFD-FE60-A938-D164E8F176D4}"/>
                </a:ext>
              </a:extLst>
            </p:cNvPr>
            <p:cNvSpPr/>
            <p:nvPr/>
          </p:nvSpPr>
          <p:spPr>
            <a:xfrm rot="10800000">
              <a:off x="1822373" y="46331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8;p2">
              <a:extLst>
                <a:ext uri="{FF2B5EF4-FFF2-40B4-BE49-F238E27FC236}">
                  <a16:creationId xmlns:a16="http://schemas.microsoft.com/office/drawing/2014/main" id="{064B6389-B1B3-A4E3-4E2D-BB411AE56024}"/>
                </a:ext>
              </a:extLst>
            </p:cNvPr>
            <p:cNvSpPr/>
            <p:nvPr/>
          </p:nvSpPr>
          <p:spPr>
            <a:xfrm rot="10800000">
              <a:off x="1550722" y="46331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9;p2">
              <a:extLst>
                <a:ext uri="{FF2B5EF4-FFF2-40B4-BE49-F238E27FC236}">
                  <a16:creationId xmlns:a16="http://schemas.microsoft.com/office/drawing/2014/main" id="{A606D304-5D6B-CAB7-3B73-EEB8291AA1CF}"/>
                </a:ext>
              </a:extLst>
            </p:cNvPr>
            <p:cNvSpPr/>
            <p:nvPr/>
          </p:nvSpPr>
          <p:spPr>
            <a:xfrm rot="10800000">
              <a:off x="1822373" y="492123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30;p2">
              <a:extLst>
                <a:ext uri="{FF2B5EF4-FFF2-40B4-BE49-F238E27FC236}">
                  <a16:creationId xmlns:a16="http://schemas.microsoft.com/office/drawing/2014/main" id="{F2C66640-3C1B-5ABE-CBF0-864EB3E0B6BF}"/>
                </a:ext>
              </a:extLst>
            </p:cNvPr>
            <p:cNvSpPr/>
            <p:nvPr/>
          </p:nvSpPr>
          <p:spPr>
            <a:xfrm rot="10800000">
              <a:off x="1550722" y="492123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31;p2">
              <a:extLst>
                <a:ext uri="{FF2B5EF4-FFF2-40B4-BE49-F238E27FC236}">
                  <a16:creationId xmlns:a16="http://schemas.microsoft.com/office/drawing/2014/main" id="{4EB52F37-3195-45F6-A0D6-DE9ADE178CB3}"/>
                </a:ext>
              </a:extLst>
            </p:cNvPr>
            <p:cNvSpPr/>
            <p:nvPr/>
          </p:nvSpPr>
          <p:spPr>
            <a:xfrm rot="10800000">
              <a:off x="2365673" y="463746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32;p2">
              <a:extLst>
                <a:ext uri="{FF2B5EF4-FFF2-40B4-BE49-F238E27FC236}">
                  <a16:creationId xmlns:a16="http://schemas.microsoft.com/office/drawing/2014/main" id="{AD401645-6577-E4FF-CE3A-AABD3423635C}"/>
                </a:ext>
              </a:extLst>
            </p:cNvPr>
            <p:cNvSpPr/>
            <p:nvPr/>
          </p:nvSpPr>
          <p:spPr>
            <a:xfrm rot="10800000">
              <a:off x="2094022" y="463746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33;p2">
              <a:extLst>
                <a:ext uri="{FF2B5EF4-FFF2-40B4-BE49-F238E27FC236}">
                  <a16:creationId xmlns:a16="http://schemas.microsoft.com/office/drawing/2014/main" id="{000A83D6-10DA-5DD2-F4B6-C9AC7093E990}"/>
                </a:ext>
              </a:extLst>
            </p:cNvPr>
            <p:cNvSpPr/>
            <p:nvPr/>
          </p:nvSpPr>
          <p:spPr>
            <a:xfrm rot="10800000">
              <a:off x="2365673" y="492552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34;p2">
              <a:extLst>
                <a:ext uri="{FF2B5EF4-FFF2-40B4-BE49-F238E27FC236}">
                  <a16:creationId xmlns:a16="http://schemas.microsoft.com/office/drawing/2014/main" id="{312C8CC6-BA31-716E-BBA4-C1516495B98F}"/>
                </a:ext>
              </a:extLst>
            </p:cNvPr>
            <p:cNvSpPr/>
            <p:nvPr/>
          </p:nvSpPr>
          <p:spPr>
            <a:xfrm rot="10800000">
              <a:off x="2094022" y="492552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35;p2">
              <a:extLst>
                <a:ext uri="{FF2B5EF4-FFF2-40B4-BE49-F238E27FC236}">
                  <a16:creationId xmlns:a16="http://schemas.microsoft.com/office/drawing/2014/main" id="{7C2E313A-16A5-6904-5D67-A07D00EFDACB}"/>
                </a:ext>
              </a:extLst>
            </p:cNvPr>
            <p:cNvSpPr/>
            <p:nvPr/>
          </p:nvSpPr>
          <p:spPr>
            <a:xfrm rot="10800000">
              <a:off x="2908973" y="463404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36;p2">
              <a:extLst>
                <a:ext uri="{FF2B5EF4-FFF2-40B4-BE49-F238E27FC236}">
                  <a16:creationId xmlns:a16="http://schemas.microsoft.com/office/drawing/2014/main" id="{61B96263-9F31-72A4-D27B-D300FAB9DB11}"/>
                </a:ext>
              </a:extLst>
            </p:cNvPr>
            <p:cNvSpPr/>
            <p:nvPr/>
          </p:nvSpPr>
          <p:spPr>
            <a:xfrm rot="10800000">
              <a:off x="2637322" y="463404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37;p2">
              <a:extLst>
                <a:ext uri="{FF2B5EF4-FFF2-40B4-BE49-F238E27FC236}">
                  <a16:creationId xmlns:a16="http://schemas.microsoft.com/office/drawing/2014/main" id="{C9DC0A82-F737-2E02-52C5-4BDA5503BDBB}"/>
                </a:ext>
              </a:extLst>
            </p:cNvPr>
            <p:cNvSpPr/>
            <p:nvPr/>
          </p:nvSpPr>
          <p:spPr>
            <a:xfrm rot="10800000">
              <a:off x="2908973" y="492209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38;p2">
              <a:extLst>
                <a:ext uri="{FF2B5EF4-FFF2-40B4-BE49-F238E27FC236}">
                  <a16:creationId xmlns:a16="http://schemas.microsoft.com/office/drawing/2014/main" id="{92D5CEF7-8331-8509-2C4E-C7448C3458A6}"/>
                </a:ext>
              </a:extLst>
            </p:cNvPr>
            <p:cNvSpPr/>
            <p:nvPr/>
          </p:nvSpPr>
          <p:spPr>
            <a:xfrm rot="10800000">
              <a:off x="2637322" y="492209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39;p2">
              <a:extLst>
                <a:ext uri="{FF2B5EF4-FFF2-40B4-BE49-F238E27FC236}">
                  <a16:creationId xmlns:a16="http://schemas.microsoft.com/office/drawing/2014/main" id="{934552B9-9C5B-5CE7-CEF7-CBE6A8B548B9}"/>
                </a:ext>
              </a:extLst>
            </p:cNvPr>
            <p:cNvSpPr/>
            <p:nvPr/>
          </p:nvSpPr>
          <p:spPr>
            <a:xfrm rot="10800000">
              <a:off x="3452273" y="463575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40;p2">
              <a:extLst>
                <a:ext uri="{FF2B5EF4-FFF2-40B4-BE49-F238E27FC236}">
                  <a16:creationId xmlns:a16="http://schemas.microsoft.com/office/drawing/2014/main" id="{DFEE209D-927F-B549-A3BB-74472A82D18F}"/>
                </a:ext>
              </a:extLst>
            </p:cNvPr>
            <p:cNvSpPr/>
            <p:nvPr/>
          </p:nvSpPr>
          <p:spPr>
            <a:xfrm rot="10800000">
              <a:off x="3180622" y="463575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41;p2">
              <a:extLst>
                <a:ext uri="{FF2B5EF4-FFF2-40B4-BE49-F238E27FC236}">
                  <a16:creationId xmlns:a16="http://schemas.microsoft.com/office/drawing/2014/main" id="{5FFC6A2A-DA4F-A27A-E358-6509955A668A}"/>
                </a:ext>
              </a:extLst>
            </p:cNvPr>
            <p:cNvSpPr/>
            <p:nvPr/>
          </p:nvSpPr>
          <p:spPr>
            <a:xfrm rot="10800000">
              <a:off x="3452273" y="492381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42;p2">
              <a:extLst>
                <a:ext uri="{FF2B5EF4-FFF2-40B4-BE49-F238E27FC236}">
                  <a16:creationId xmlns:a16="http://schemas.microsoft.com/office/drawing/2014/main" id="{142208D4-8DD1-631A-29FD-FF7B867D9AAD}"/>
                </a:ext>
              </a:extLst>
            </p:cNvPr>
            <p:cNvSpPr/>
            <p:nvPr/>
          </p:nvSpPr>
          <p:spPr>
            <a:xfrm rot="10800000">
              <a:off x="3180622" y="492381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43;p2">
              <a:extLst>
                <a:ext uri="{FF2B5EF4-FFF2-40B4-BE49-F238E27FC236}">
                  <a16:creationId xmlns:a16="http://schemas.microsoft.com/office/drawing/2014/main" id="{2F27441D-D473-2836-4A45-ACC63344C07C}"/>
                </a:ext>
              </a:extLst>
            </p:cNvPr>
            <p:cNvSpPr/>
            <p:nvPr/>
          </p:nvSpPr>
          <p:spPr>
            <a:xfrm rot="10800000">
              <a:off x="3995573" y="463232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44;p2">
              <a:extLst>
                <a:ext uri="{FF2B5EF4-FFF2-40B4-BE49-F238E27FC236}">
                  <a16:creationId xmlns:a16="http://schemas.microsoft.com/office/drawing/2014/main" id="{544CC46A-C4BB-F61B-E15F-24DDB4420A4E}"/>
                </a:ext>
              </a:extLst>
            </p:cNvPr>
            <p:cNvSpPr/>
            <p:nvPr/>
          </p:nvSpPr>
          <p:spPr>
            <a:xfrm rot="10800000">
              <a:off x="3723922" y="463232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45;p2">
              <a:extLst>
                <a:ext uri="{FF2B5EF4-FFF2-40B4-BE49-F238E27FC236}">
                  <a16:creationId xmlns:a16="http://schemas.microsoft.com/office/drawing/2014/main" id="{6E13F7A0-269F-1A0A-56D1-874156D85F4A}"/>
                </a:ext>
              </a:extLst>
            </p:cNvPr>
            <p:cNvSpPr/>
            <p:nvPr/>
          </p:nvSpPr>
          <p:spPr>
            <a:xfrm rot="10800000">
              <a:off x="3995573" y="492038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46;p2">
              <a:extLst>
                <a:ext uri="{FF2B5EF4-FFF2-40B4-BE49-F238E27FC236}">
                  <a16:creationId xmlns:a16="http://schemas.microsoft.com/office/drawing/2014/main" id="{59FB6860-32D9-C4AB-FB7B-5AA42A1B6613}"/>
                </a:ext>
              </a:extLst>
            </p:cNvPr>
            <p:cNvSpPr/>
            <p:nvPr/>
          </p:nvSpPr>
          <p:spPr>
            <a:xfrm rot="10800000">
              <a:off x="3723922" y="492038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102174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ECC80-717B-425B-A4B0-20CE4A2B3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4814" y="144855"/>
            <a:ext cx="8803740" cy="1325563"/>
          </a:xfrm>
        </p:spPr>
        <p:txBody>
          <a:bodyPr/>
          <a:lstStyle/>
          <a:p>
            <a:pPr algn="ctr"/>
            <a:r>
              <a:rPr lang="en-US" dirty="0"/>
              <a:t>Regressions performed for each ratio</a:t>
            </a:r>
            <a:br>
              <a:rPr lang="en-US" dirty="0"/>
            </a:br>
            <a:r>
              <a:rPr lang="en-US" dirty="0"/>
              <a:t>Current ratio</a:t>
            </a:r>
            <a:endParaRPr lang="bg-BG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F1E44826-71FF-D8D0-B0E8-1FE9021A1C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0925129"/>
              </p:ext>
            </p:extLst>
          </p:nvPr>
        </p:nvGraphicFramePr>
        <p:xfrm>
          <a:off x="1963777" y="1552620"/>
          <a:ext cx="8013460" cy="1633096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3130456">
                  <a:extLst>
                    <a:ext uri="{9D8B030D-6E8A-4147-A177-3AD203B41FA5}">
                      <a16:colId xmlns:a16="http://schemas.microsoft.com/office/drawing/2014/main" val="242931831"/>
                    </a:ext>
                  </a:extLst>
                </a:gridCol>
                <a:gridCol w="1001031">
                  <a:extLst>
                    <a:ext uri="{9D8B030D-6E8A-4147-A177-3AD203B41FA5}">
                      <a16:colId xmlns:a16="http://schemas.microsoft.com/office/drawing/2014/main" val="2776718302"/>
                    </a:ext>
                  </a:extLst>
                </a:gridCol>
                <a:gridCol w="1126904">
                  <a:extLst>
                    <a:ext uri="{9D8B030D-6E8A-4147-A177-3AD203B41FA5}">
                      <a16:colId xmlns:a16="http://schemas.microsoft.com/office/drawing/2014/main" val="1292409087"/>
                    </a:ext>
                  </a:extLst>
                </a:gridCol>
                <a:gridCol w="624899">
                  <a:extLst>
                    <a:ext uri="{9D8B030D-6E8A-4147-A177-3AD203B41FA5}">
                      <a16:colId xmlns:a16="http://schemas.microsoft.com/office/drawing/2014/main" val="3578814519"/>
                    </a:ext>
                  </a:extLst>
                </a:gridCol>
                <a:gridCol w="876647">
                  <a:extLst>
                    <a:ext uri="{9D8B030D-6E8A-4147-A177-3AD203B41FA5}">
                      <a16:colId xmlns:a16="http://schemas.microsoft.com/office/drawing/2014/main" val="2761967850"/>
                    </a:ext>
                  </a:extLst>
                </a:gridCol>
                <a:gridCol w="1253523">
                  <a:extLst>
                    <a:ext uri="{9D8B030D-6E8A-4147-A177-3AD203B41FA5}">
                      <a16:colId xmlns:a16="http://schemas.microsoft.com/office/drawing/2014/main" val="89087835"/>
                    </a:ext>
                  </a:extLst>
                </a:gridCol>
              </a:tblGrid>
              <a:tr h="202579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800" b="1" kern="0" dirty="0">
                          <a:effectLst/>
                        </a:rPr>
                        <a:t>Current ratio</a:t>
                      </a:r>
                      <a:endParaRPr lang="bg-BG" sz="1800" b="1" kern="100" dirty="0">
                        <a:effectLst/>
                        <a:latin typeface="+mj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5241456"/>
                  </a:ext>
                </a:extLst>
              </a:tr>
              <a:tr h="2025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bg-BG" sz="1400" kern="100" dirty="0">
                        <a:effectLst/>
                        <a:latin typeface="+mj-lt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Coeff.</a:t>
                      </a:r>
                      <a:endParaRPr lang="bg-BG" sz="1600" kern="100" dirty="0">
                        <a:effectLst/>
                        <a:latin typeface="+mj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Std. Error</a:t>
                      </a:r>
                      <a:endParaRPr lang="bg-BG" sz="1600" kern="100" dirty="0">
                        <a:effectLst/>
                        <a:latin typeface="+mj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z</a:t>
                      </a:r>
                      <a:endParaRPr lang="bg-BG" sz="1600" kern="100">
                        <a:effectLst/>
                        <a:latin typeface="+mj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p-value</a:t>
                      </a:r>
                      <a:endParaRPr lang="bg-BG" sz="1600" kern="100">
                        <a:effectLst/>
                        <a:latin typeface="+mj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R - Squared</a:t>
                      </a:r>
                      <a:endParaRPr lang="bg-BG" sz="1600" kern="100">
                        <a:effectLst/>
                        <a:latin typeface="+mj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8843704"/>
                  </a:ext>
                </a:extLst>
              </a:tr>
              <a:tr h="2025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GPRI as per BlackRock</a:t>
                      </a:r>
                      <a:endParaRPr lang="bg-BG" sz="1400" kern="100" dirty="0">
                        <a:effectLst/>
                        <a:latin typeface="+mj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 2.44 </a:t>
                      </a:r>
                      <a:endParaRPr lang="bg-BG" sz="1600" b="1" kern="100" dirty="0">
                        <a:effectLst/>
                        <a:latin typeface="+mj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 1.65 </a:t>
                      </a:r>
                      <a:endParaRPr lang="bg-BG" sz="1600" b="1" kern="100" dirty="0">
                        <a:effectLst/>
                        <a:latin typeface="+mj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 1.48 </a:t>
                      </a:r>
                      <a:endParaRPr lang="bg-BG" sz="1600" b="1" kern="100" dirty="0">
                        <a:effectLst/>
                        <a:latin typeface="+mj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 0.14 </a:t>
                      </a:r>
                      <a:endParaRPr lang="bg-BG" sz="1600" b="1" kern="100" dirty="0">
                        <a:effectLst/>
                        <a:latin typeface="+mj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0.0048</a:t>
                      </a:r>
                      <a:endParaRPr lang="bg-BG" sz="1600" b="1" kern="100" dirty="0">
                        <a:effectLst/>
                        <a:latin typeface="+mj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8653867"/>
                  </a:ext>
                </a:extLst>
              </a:tr>
              <a:tr h="2025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Constant</a:t>
                      </a:r>
                      <a:endParaRPr lang="bg-BG" sz="1400" kern="100" dirty="0">
                        <a:effectLst/>
                        <a:latin typeface="+mj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1.95 </a:t>
                      </a:r>
                      <a:endParaRPr lang="bg-BG" sz="1600" kern="100" dirty="0">
                        <a:effectLst/>
                        <a:latin typeface="+mj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1.04 </a:t>
                      </a:r>
                      <a:endParaRPr lang="bg-BG" sz="1600" kern="100" dirty="0">
                        <a:effectLst/>
                        <a:latin typeface="+mj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1.88 </a:t>
                      </a:r>
                      <a:endParaRPr lang="bg-BG" sz="1600" kern="100" dirty="0">
                        <a:effectLst/>
                        <a:latin typeface="+mj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0.06 </a:t>
                      </a:r>
                      <a:endParaRPr lang="bg-BG" sz="1600" kern="100" dirty="0">
                        <a:effectLst/>
                        <a:latin typeface="+mj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9134041"/>
                  </a:ext>
                </a:extLst>
              </a:tr>
              <a:tr h="2025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GPRI as per Caldara and </a:t>
                      </a:r>
                      <a:r>
                        <a:rPr lang="en-GB" sz="1400" kern="0" dirty="0" err="1">
                          <a:effectLst/>
                        </a:rPr>
                        <a:t>Iacovello</a:t>
                      </a:r>
                      <a:endParaRPr lang="bg-BG" sz="1400" kern="100" dirty="0">
                        <a:effectLst/>
                        <a:latin typeface="+mj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-0.02</a:t>
                      </a:r>
                      <a:endParaRPr lang="bg-BG" sz="1600" b="1" kern="100" dirty="0">
                        <a:effectLst/>
                        <a:latin typeface="+mj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0.02</a:t>
                      </a:r>
                      <a:endParaRPr lang="bg-BG" sz="1600" b="1" kern="100" dirty="0">
                        <a:effectLst/>
                        <a:latin typeface="+mj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-1.42</a:t>
                      </a:r>
                      <a:endParaRPr lang="bg-BG" sz="1600" b="1" kern="100" dirty="0">
                        <a:effectLst/>
                        <a:latin typeface="+mj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0.16</a:t>
                      </a:r>
                      <a:endParaRPr lang="bg-BG" sz="1600" b="1" kern="100" dirty="0">
                        <a:effectLst/>
                        <a:latin typeface="+mj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0.0044</a:t>
                      </a:r>
                      <a:endParaRPr lang="bg-BG" sz="1600" b="1" kern="100" dirty="0">
                        <a:effectLst/>
                        <a:latin typeface="+mj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0258619"/>
                  </a:ext>
                </a:extLst>
              </a:tr>
              <a:tr h="2025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0" dirty="0">
                          <a:effectLst/>
                        </a:rPr>
                        <a:t>Constant</a:t>
                      </a:r>
                      <a:endParaRPr lang="bg-BG" sz="1400" kern="100" dirty="0">
                        <a:effectLst/>
                        <a:latin typeface="+mj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5.23</a:t>
                      </a:r>
                      <a:endParaRPr lang="bg-BG" sz="1600" kern="100">
                        <a:effectLst/>
                        <a:latin typeface="+mj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1.93</a:t>
                      </a:r>
                      <a:endParaRPr lang="bg-BG" sz="1600" kern="100">
                        <a:effectLst/>
                        <a:latin typeface="+mj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2.71</a:t>
                      </a:r>
                      <a:endParaRPr lang="bg-BG" sz="1600" kern="100" dirty="0">
                        <a:effectLst/>
                        <a:latin typeface="+mj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0.01</a:t>
                      </a:r>
                      <a:endParaRPr lang="bg-BG" sz="1600" kern="100" dirty="0">
                        <a:effectLst/>
                        <a:latin typeface="+mj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7814966"/>
                  </a:ext>
                </a:extLst>
              </a:tr>
            </a:tbl>
          </a:graphicData>
        </a:graphic>
      </p:graphicFrame>
      <p:sp>
        <p:nvSpPr>
          <p:cNvPr id="5" name="Правоъгълник 4">
            <a:extLst>
              <a:ext uri="{FF2B5EF4-FFF2-40B4-BE49-F238E27FC236}">
                <a16:creationId xmlns:a16="http://schemas.microsoft.com/office/drawing/2014/main" id="{D9A89B3A-5737-9DC5-55CF-484CA2E38647}"/>
              </a:ext>
            </a:extLst>
          </p:cNvPr>
          <p:cNvSpPr/>
          <p:nvPr/>
        </p:nvSpPr>
        <p:spPr>
          <a:xfrm>
            <a:off x="153909" y="144855"/>
            <a:ext cx="11832879" cy="655470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5972551B-6000-DD4F-ED2D-4AC9C42730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699906"/>
              </p:ext>
            </p:extLst>
          </p:nvPr>
        </p:nvGraphicFramePr>
        <p:xfrm>
          <a:off x="751628" y="3267919"/>
          <a:ext cx="10492775" cy="3160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99000">
                  <a:extLst>
                    <a:ext uri="{9D8B030D-6E8A-4147-A177-3AD203B41FA5}">
                      <a16:colId xmlns:a16="http://schemas.microsoft.com/office/drawing/2014/main" val="3957381239"/>
                    </a:ext>
                  </a:extLst>
                </a:gridCol>
                <a:gridCol w="1310744">
                  <a:extLst>
                    <a:ext uri="{9D8B030D-6E8A-4147-A177-3AD203B41FA5}">
                      <a16:colId xmlns:a16="http://schemas.microsoft.com/office/drawing/2014/main" val="3415157354"/>
                    </a:ext>
                  </a:extLst>
                </a:gridCol>
                <a:gridCol w="1475561">
                  <a:extLst>
                    <a:ext uri="{9D8B030D-6E8A-4147-A177-3AD203B41FA5}">
                      <a16:colId xmlns:a16="http://schemas.microsoft.com/office/drawing/2014/main" val="2212282663"/>
                    </a:ext>
                  </a:extLst>
                </a:gridCol>
                <a:gridCol w="818239">
                  <a:extLst>
                    <a:ext uri="{9D8B030D-6E8A-4147-A177-3AD203B41FA5}">
                      <a16:colId xmlns:a16="http://schemas.microsoft.com/office/drawing/2014/main" val="1162799229"/>
                    </a:ext>
                  </a:extLst>
                </a:gridCol>
                <a:gridCol w="1147875">
                  <a:extLst>
                    <a:ext uri="{9D8B030D-6E8A-4147-A177-3AD203B41FA5}">
                      <a16:colId xmlns:a16="http://schemas.microsoft.com/office/drawing/2014/main" val="988447808"/>
                    </a:ext>
                  </a:extLst>
                </a:gridCol>
                <a:gridCol w="1641356">
                  <a:extLst>
                    <a:ext uri="{9D8B030D-6E8A-4147-A177-3AD203B41FA5}">
                      <a16:colId xmlns:a16="http://schemas.microsoft.com/office/drawing/2014/main" val="1060041136"/>
                    </a:ext>
                  </a:extLst>
                </a:gridCol>
              </a:tblGrid>
              <a:tr h="321440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800" b="1" kern="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Current ratio</a:t>
                      </a:r>
                      <a:endParaRPr lang="bg-BG" sz="1800" b="1" kern="0" dirty="0">
                        <a:solidFill>
                          <a:schemeClr val="lt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657852"/>
                  </a:ext>
                </a:extLst>
              </a:tr>
              <a:tr h="315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bg-BG" sz="12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Coeff.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Std. Error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z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p-value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R - Squared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9482942"/>
                  </a:ext>
                </a:extLst>
              </a:tr>
              <a:tr h="3154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kern="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GPRI as per BlackRock</a:t>
                      </a:r>
                      <a:endParaRPr lang="bg-BG" sz="1400" b="1" kern="0" dirty="0">
                        <a:solidFill>
                          <a:schemeClr val="lt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 2.21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 2.27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 0.97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 0.33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0.0072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7473124"/>
                  </a:ext>
                </a:extLst>
              </a:tr>
              <a:tr h="3154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kern="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Company size (market cap)</a:t>
                      </a:r>
                      <a:endParaRPr lang="bg-BG" sz="1400" b="1" kern="0" dirty="0">
                        <a:solidFill>
                          <a:schemeClr val="lt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-0.00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0.00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-0.33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0.74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4036808"/>
                  </a:ext>
                </a:extLst>
              </a:tr>
              <a:tr h="3154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kern="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Inflation rate</a:t>
                      </a:r>
                      <a:endParaRPr lang="bg-BG" sz="1400" b="1" kern="0" dirty="0">
                        <a:solidFill>
                          <a:schemeClr val="lt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-3.08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33.50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-0.09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0.93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7043852"/>
                  </a:ext>
                </a:extLst>
              </a:tr>
              <a:tr h="3154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kern="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Constant</a:t>
                      </a:r>
                      <a:endParaRPr lang="bg-BG" sz="1400" b="1" kern="0" dirty="0">
                        <a:solidFill>
                          <a:schemeClr val="lt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3.08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2.12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1.45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0.15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5454931"/>
                  </a:ext>
                </a:extLst>
              </a:tr>
              <a:tr h="3154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kern="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GPRI as per Caldara and </a:t>
                      </a:r>
                      <a:r>
                        <a:rPr lang="en-GB" sz="1400" b="1" kern="0" dirty="0" err="1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Iacovello</a:t>
                      </a:r>
                      <a:endParaRPr lang="bg-BG" sz="1400" b="1" kern="0" dirty="0">
                        <a:solidFill>
                          <a:schemeClr val="lt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-0.02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 0.02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-0.79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 0.43 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b="1" kern="0" dirty="0">
                          <a:effectLst/>
                        </a:rPr>
                        <a:t>0.0067</a:t>
                      </a:r>
                      <a:endParaRPr lang="bg-BG" sz="16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7877928"/>
                  </a:ext>
                </a:extLst>
              </a:tr>
              <a:tr h="3154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kern="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Company size (market cap)</a:t>
                      </a:r>
                      <a:endParaRPr lang="bg-BG" sz="1400" b="1" kern="0" dirty="0">
                        <a:solidFill>
                          <a:schemeClr val="lt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-0.00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0.00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-0.42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0.67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07686"/>
                  </a:ext>
                </a:extLst>
              </a:tr>
              <a:tr h="3154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kern="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Inflation rate</a:t>
                      </a:r>
                      <a:endParaRPr lang="bg-BG" sz="1400" b="1" kern="0" dirty="0">
                        <a:solidFill>
                          <a:schemeClr val="lt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-2.94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36.24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-0.08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0.94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9190475"/>
                  </a:ext>
                </a:extLst>
              </a:tr>
              <a:tr h="3154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b="1" kern="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Constant</a:t>
                      </a:r>
                      <a:endParaRPr lang="bg-BG" sz="1400" b="1" kern="0" dirty="0">
                        <a:solidFill>
                          <a:schemeClr val="lt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5.53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2.71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>
                          <a:effectLst/>
                        </a:rPr>
                        <a:t> 2.04 </a:t>
                      </a:r>
                      <a:endParaRPr lang="bg-BG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0" dirty="0">
                          <a:effectLst/>
                        </a:rPr>
                        <a:t> 0.04 </a:t>
                      </a:r>
                      <a:endParaRPr lang="bg-BG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2964828"/>
                  </a:ext>
                </a:extLst>
              </a:tr>
            </a:tbl>
          </a:graphicData>
        </a:graphic>
      </p:graphicFrame>
      <p:grpSp>
        <p:nvGrpSpPr>
          <p:cNvPr id="3" name="Google Shape;14;p2">
            <a:extLst>
              <a:ext uri="{FF2B5EF4-FFF2-40B4-BE49-F238E27FC236}">
                <a16:creationId xmlns:a16="http://schemas.microsoft.com/office/drawing/2014/main" id="{35E7ED84-3940-ADC4-EA13-98829E19E082}"/>
              </a:ext>
            </a:extLst>
          </p:cNvPr>
          <p:cNvGrpSpPr/>
          <p:nvPr/>
        </p:nvGrpSpPr>
        <p:grpSpPr>
          <a:xfrm rot="10800000">
            <a:off x="394580" y="902461"/>
            <a:ext cx="4182751" cy="402045"/>
            <a:chOff x="-79178" y="4632327"/>
            <a:chExt cx="4182751" cy="402045"/>
          </a:xfrm>
          <a:solidFill>
            <a:schemeClr val="bg1">
              <a:lumMod val="65000"/>
            </a:schemeClr>
          </a:solidFill>
        </p:grpSpPr>
        <p:sp>
          <p:nvSpPr>
            <p:cNvPr id="7" name="Google Shape;15;p2">
              <a:extLst>
                <a:ext uri="{FF2B5EF4-FFF2-40B4-BE49-F238E27FC236}">
                  <a16:creationId xmlns:a16="http://schemas.microsoft.com/office/drawing/2014/main" id="{8086DE33-6D49-7BEE-25EB-E476062AF6E8}"/>
                </a:ext>
              </a:extLst>
            </p:cNvPr>
            <p:cNvSpPr/>
            <p:nvPr/>
          </p:nvSpPr>
          <p:spPr>
            <a:xfrm rot="10800000">
              <a:off x="192473" y="463831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6;p2">
              <a:extLst>
                <a:ext uri="{FF2B5EF4-FFF2-40B4-BE49-F238E27FC236}">
                  <a16:creationId xmlns:a16="http://schemas.microsoft.com/office/drawing/2014/main" id="{789606E0-6183-4674-A1CA-B5C441AE3CCC}"/>
                </a:ext>
              </a:extLst>
            </p:cNvPr>
            <p:cNvSpPr/>
            <p:nvPr/>
          </p:nvSpPr>
          <p:spPr>
            <a:xfrm rot="10800000">
              <a:off x="-79178" y="463831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7;p2">
              <a:extLst>
                <a:ext uri="{FF2B5EF4-FFF2-40B4-BE49-F238E27FC236}">
                  <a16:creationId xmlns:a16="http://schemas.microsoft.com/office/drawing/2014/main" id="{9BC28F47-0C7B-1F1C-6E0D-913ED9E651D0}"/>
                </a:ext>
              </a:extLst>
            </p:cNvPr>
            <p:cNvSpPr/>
            <p:nvPr/>
          </p:nvSpPr>
          <p:spPr>
            <a:xfrm rot="10800000">
              <a:off x="192473" y="492637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8;p2">
              <a:extLst>
                <a:ext uri="{FF2B5EF4-FFF2-40B4-BE49-F238E27FC236}">
                  <a16:creationId xmlns:a16="http://schemas.microsoft.com/office/drawing/2014/main" id="{25C77019-50B0-821E-E813-796DF26D317D}"/>
                </a:ext>
              </a:extLst>
            </p:cNvPr>
            <p:cNvSpPr/>
            <p:nvPr/>
          </p:nvSpPr>
          <p:spPr>
            <a:xfrm rot="10800000">
              <a:off x="-79178" y="492637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9;p2">
              <a:extLst>
                <a:ext uri="{FF2B5EF4-FFF2-40B4-BE49-F238E27FC236}">
                  <a16:creationId xmlns:a16="http://schemas.microsoft.com/office/drawing/2014/main" id="{CD80C8CF-1DF5-0A0E-6378-E406D08B332F}"/>
                </a:ext>
              </a:extLst>
            </p:cNvPr>
            <p:cNvSpPr/>
            <p:nvPr/>
          </p:nvSpPr>
          <p:spPr>
            <a:xfrm rot="10800000">
              <a:off x="735773" y="463489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20;p2">
              <a:extLst>
                <a:ext uri="{FF2B5EF4-FFF2-40B4-BE49-F238E27FC236}">
                  <a16:creationId xmlns:a16="http://schemas.microsoft.com/office/drawing/2014/main" id="{7AF8F93C-9777-F405-47A3-A501C700F07A}"/>
                </a:ext>
              </a:extLst>
            </p:cNvPr>
            <p:cNvSpPr/>
            <p:nvPr/>
          </p:nvSpPr>
          <p:spPr>
            <a:xfrm rot="10800000">
              <a:off x="464122" y="463489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21;p2">
              <a:extLst>
                <a:ext uri="{FF2B5EF4-FFF2-40B4-BE49-F238E27FC236}">
                  <a16:creationId xmlns:a16="http://schemas.microsoft.com/office/drawing/2014/main" id="{C9DFCEBF-F78C-6309-D3D0-CA464CDA824A}"/>
                </a:ext>
              </a:extLst>
            </p:cNvPr>
            <p:cNvSpPr/>
            <p:nvPr/>
          </p:nvSpPr>
          <p:spPr>
            <a:xfrm rot="10800000">
              <a:off x="735773" y="492294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22;p2">
              <a:extLst>
                <a:ext uri="{FF2B5EF4-FFF2-40B4-BE49-F238E27FC236}">
                  <a16:creationId xmlns:a16="http://schemas.microsoft.com/office/drawing/2014/main" id="{CEF67670-BE4B-47C4-7BDC-FF45DE0C3975}"/>
                </a:ext>
              </a:extLst>
            </p:cNvPr>
            <p:cNvSpPr/>
            <p:nvPr/>
          </p:nvSpPr>
          <p:spPr>
            <a:xfrm rot="10800000">
              <a:off x="464122" y="492294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23;p2">
              <a:extLst>
                <a:ext uri="{FF2B5EF4-FFF2-40B4-BE49-F238E27FC236}">
                  <a16:creationId xmlns:a16="http://schemas.microsoft.com/office/drawing/2014/main" id="{A49C7180-070E-1083-B7B8-E1C3EBCAD7E0}"/>
                </a:ext>
              </a:extLst>
            </p:cNvPr>
            <p:cNvSpPr/>
            <p:nvPr/>
          </p:nvSpPr>
          <p:spPr>
            <a:xfrm rot="10800000">
              <a:off x="1279073" y="463660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24;p2">
              <a:extLst>
                <a:ext uri="{FF2B5EF4-FFF2-40B4-BE49-F238E27FC236}">
                  <a16:creationId xmlns:a16="http://schemas.microsoft.com/office/drawing/2014/main" id="{FDB6AC8B-8E16-036C-CFDF-405C2593AF05}"/>
                </a:ext>
              </a:extLst>
            </p:cNvPr>
            <p:cNvSpPr/>
            <p:nvPr/>
          </p:nvSpPr>
          <p:spPr>
            <a:xfrm rot="10800000">
              <a:off x="1007422" y="463660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5;p2">
              <a:extLst>
                <a:ext uri="{FF2B5EF4-FFF2-40B4-BE49-F238E27FC236}">
                  <a16:creationId xmlns:a16="http://schemas.microsoft.com/office/drawing/2014/main" id="{0CCA8323-7C2A-D071-E098-F8E3AFB60F08}"/>
                </a:ext>
              </a:extLst>
            </p:cNvPr>
            <p:cNvSpPr/>
            <p:nvPr/>
          </p:nvSpPr>
          <p:spPr>
            <a:xfrm rot="10800000">
              <a:off x="1279073" y="492466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6;p2">
              <a:extLst>
                <a:ext uri="{FF2B5EF4-FFF2-40B4-BE49-F238E27FC236}">
                  <a16:creationId xmlns:a16="http://schemas.microsoft.com/office/drawing/2014/main" id="{A8CA8800-128D-8225-DA83-710A4C7C7B1F}"/>
                </a:ext>
              </a:extLst>
            </p:cNvPr>
            <p:cNvSpPr/>
            <p:nvPr/>
          </p:nvSpPr>
          <p:spPr>
            <a:xfrm rot="10800000">
              <a:off x="1007422" y="492466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7;p2">
              <a:extLst>
                <a:ext uri="{FF2B5EF4-FFF2-40B4-BE49-F238E27FC236}">
                  <a16:creationId xmlns:a16="http://schemas.microsoft.com/office/drawing/2014/main" id="{356897BB-54B3-B212-DD6F-569248E420BC}"/>
                </a:ext>
              </a:extLst>
            </p:cNvPr>
            <p:cNvSpPr/>
            <p:nvPr/>
          </p:nvSpPr>
          <p:spPr>
            <a:xfrm rot="10800000">
              <a:off x="1822373" y="46331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8;p2">
              <a:extLst>
                <a:ext uri="{FF2B5EF4-FFF2-40B4-BE49-F238E27FC236}">
                  <a16:creationId xmlns:a16="http://schemas.microsoft.com/office/drawing/2014/main" id="{7C0883B8-2757-101B-DEAA-B06BAAAA8184}"/>
                </a:ext>
              </a:extLst>
            </p:cNvPr>
            <p:cNvSpPr/>
            <p:nvPr/>
          </p:nvSpPr>
          <p:spPr>
            <a:xfrm rot="10800000">
              <a:off x="1550722" y="46331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9;p2">
              <a:extLst>
                <a:ext uri="{FF2B5EF4-FFF2-40B4-BE49-F238E27FC236}">
                  <a16:creationId xmlns:a16="http://schemas.microsoft.com/office/drawing/2014/main" id="{12492F0D-12E3-2DA4-D0AA-7A56F266BEDD}"/>
                </a:ext>
              </a:extLst>
            </p:cNvPr>
            <p:cNvSpPr/>
            <p:nvPr/>
          </p:nvSpPr>
          <p:spPr>
            <a:xfrm rot="10800000">
              <a:off x="1822373" y="492123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30;p2">
              <a:extLst>
                <a:ext uri="{FF2B5EF4-FFF2-40B4-BE49-F238E27FC236}">
                  <a16:creationId xmlns:a16="http://schemas.microsoft.com/office/drawing/2014/main" id="{A1FD8FC3-99A1-79B8-6FA0-6E73B715FCE4}"/>
                </a:ext>
              </a:extLst>
            </p:cNvPr>
            <p:cNvSpPr/>
            <p:nvPr/>
          </p:nvSpPr>
          <p:spPr>
            <a:xfrm rot="10800000">
              <a:off x="1550722" y="492123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31;p2">
              <a:extLst>
                <a:ext uri="{FF2B5EF4-FFF2-40B4-BE49-F238E27FC236}">
                  <a16:creationId xmlns:a16="http://schemas.microsoft.com/office/drawing/2014/main" id="{5976B6EB-797D-AB01-9D03-FBF8855D0EE0}"/>
                </a:ext>
              </a:extLst>
            </p:cNvPr>
            <p:cNvSpPr/>
            <p:nvPr/>
          </p:nvSpPr>
          <p:spPr>
            <a:xfrm rot="10800000">
              <a:off x="2365673" y="463746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32;p2">
              <a:extLst>
                <a:ext uri="{FF2B5EF4-FFF2-40B4-BE49-F238E27FC236}">
                  <a16:creationId xmlns:a16="http://schemas.microsoft.com/office/drawing/2014/main" id="{F5FB9311-46FB-4129-8D40-259541AA6DFD}"/>
                </a:ext>
              </a:extLst>
            </p:cNvPr>
            <p:cNvSpPr/>
            <p:nvPr/>
          </p:nvSpPr>
          <p:spPr>
            <a:xfrm rot="10800000">
              <a:off x="2094022" y="463746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33;p2">
              <a:extLst>
                <a:ext uri="{FF2B5EF4-FFF2-40B4-BE49-F238E27FC236}">
                  <a16:creationId xmlns:a16="http://schemas.microsoft.com/office/drawing/2014/main" id="{CFF3081F-4607-1F43-8320-C045C2529899}"/>
                </a:ext>
              </a:extLst>
            </p:cNvPr>
            <p:cNvSpPr/>
            <p:nvPr/>
          </p:nvSpPr>
          <p:spPr>
            <a:xfrm rot="10800000">
              <a:off x="2365673" y="492552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34;p2">
              <a:extLst>
                <a:ext uri="{FF2B5EF4-FFF2-40B4-BE49-F238E27FC236}">
                  <a16:creationId xmlns:a16="http://schemas.microsoft.com/office/drawing/2014/main" id="{B64B1152-0FFB-8D9B-2FC3-5AFDEA2F00B9}"/>
                </a:ext>
              </a:extLst>
            </p:cNvPr>
            <p:cNvSpPr/>
            <p:nvPr/>
          </p:nvSpPr>
          <p:spPr>
            <a:xfrm rot="10800000">
              <a:off x="2094022" y="492552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35;p2">
              <a:extLst>
                <a:ext uri="{FF2B5EF4-FFF2-40B4-BE49-F238E27FC236}">
                  <a16:creationId xmlns:a16="http://schemas.microsoft.com/office/drawing/2014/main" id="{F72F9086-820A-743B-0F09-DA5333989B2D}"/>
                </a:ext>
              </a:extLst>
            </p:cNvPr>
            <p:cNvSpPr/>
            <p:nvPr/>
          </p:nvSpPr>
          <p:spPr>
            <a:xfrm rot="10800000">
              <a:off x="2908973" y="463404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36;p2">
              <a:extLst>
                <a:ext uri="{FF2B5EF4-FFF2-40B4-BE49-F238E27FC236}">
                  <a16:creationId xmlns:a16="http://schemas.microsoft.com/office/drawing/2014/main" id="{36333C1B-368A-9728-D7C1-1CCAB44769C8}"/>
                </a:ext>
              </a:extLst>
            </p:cNvPr>
            <p:cNvSpPr/>
            <p:nvPr/>
          </p:nvSpPr>
          <p:spPr>
            <a:xfrm rot="10800000">
              <a:off x="2637322" y="463404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37;p2">
              <a:extLst>
                <a:ext uri="{FF2B5EF4-FFF2-40B4-BE49-F238E27FC236}">
                  <a16:creationId xmlns:a16="http://schemas.microsoft.com/office/drawing/2014/main" id="{AA7E6132-5D27-D191-F8C8-AE436DD5898A}"/>
                </a:ext>
              </a:extLst>
            </p:cNvPr>
            <p:cNvSpPr/>
            <p:nvPr/>
          </p:nvSpPr>
          <p:spPr>
            <a:xfrm rot="10800000">
              <a:off x="2908973" y="492209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8;p2">
              <a:extLst>
                <a:ext uri="{FF2B5EF4-FFF2-40B4-BE49-F238E27FC236}">
                  <a16:creationId xmlns:a16="http://schemas.microsoft.com/office/drawing/2014/main" id="{0C6BB9B9-8298-EBA3-9779-12F300652D87}"/>
                </a:ext>
              </a:extLst>
            </p:cNvPr>
            <p:cNvSpPr/>
            <p:nvPr/>
          </p:nvSpPr>
          <p:spPr>
            <a:xfrm rot="10800000">
              <a:off x="2637322" y="492209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9;p2">
              <a:extLst>
                <a:ext uri="{FF2B5EF4-FFF2-40B4-BE49-F238E27FC236}">
                  <a16:creationId xmlns:a16="http://schemas.microsoft.com/office/drawing/2014/main" id="{6F75BBB9-A309-8530-D0C4-5FB483A26B46}"/>
                </a:ext>
              </a:extLst>
            </p:cNvPr>
            <p:cNvSpPr/>
            <p:nvPr/>
          </p:nvSpPr>
          <p:spPr>
            <a:xfrm rot="10800000">
              <a:off x="3452273" y="463575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40;p2">
              <a:extLst>
                <a:ext uri="{FF2B5EF4-FFF2-40B4-BE49-F238E27FC236}">
                  <a16:creationId xmlns:a16="http://schemas.microsoft.com/office/drawing/2014/main" id="{F890ECDA-D88B-FC1D-C8BE-B9426D3C0AEA}"/>
                </a:ext>
              </a:extLst>
            </p:cNvPr>
            <p:cNvSpPr/>
            <p:nvPr/>
          </p:nvSpPr>
          <p:spPr>
            <a:xfrm rot="10800000">
              <a:off x="3180622" y="463575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41;p2">
              <a:extLst>
                <a:ext uri="{FF2B5EF4-FFF2-40B4-BE49-F238E27FC236}">
                  <a16:creationId xmlns:a16="http://schemas.microsoft.com/office/drawing/2014/main" id="{47956B50-2F23-1BDB-7EED-FA22AC342CC9}"/>
                </a:ext>
              </a:extLst>
            </p:cNvPr>
            <p:cNvSpPr/>
            <p:nvPr/>
          </p:nvSpPr>
          <p:spPr>
            <a:xfrm rot="10800000">
              <a:off x="3452273" y="492381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42;p2">
              <a:extLst>
                <a:ext uri="{FF2B5EF4-FFF2-40B4-BE49-F238E27FC236}">
                  <a16:creationId xmlns:a16="http://schemas.microsoft.com/office/drawing/2014/main" id="{8663303F-BDF8-DFC8-C448-4F29255CEA47}"/>
                </a:ext>
              </a:extLst>
            </p:cNvPr>
            <p:cNvSpPr/>
            <p:nvPr/>
          </p:nvSpPr>
          <p:spPr>
            <a:xfrm rot="10800000">
              <a:off x="3180622" y="492381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43;p2">
              <a:extLst>
                <a:ext uri="{FF2B5EF4-FFF2-40B4-BE49-F238E27FC236}">
                  <a16:creationId xmlns:a16="http://schemas.microsoft.com/office/drawing/2014/main" id="{D1A21DB9-0106-690B-E802-031575FE641B}"/>
                </a:ext>
              </a:extLst>
            </p:cNvPr>
            <p:cNvSpPr/>
            <p:nvPr/>
          </p:nvSpPr>
          <p:spPr>
            <a:xfrm rot="10800000">
              <a:off x="3995573" y="463232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44;p2">
              <a:extLst>
                <a:ext uri="{FF2B5EF4-FFF2-40B4-BE49-F238E27FC236}">
                  <a16:creationId xmlns:a16="http://schemas.microsoft.com/office/drawing/2014/main" id="{941EBDD3-7270-2C5C-303E-5129BAA3AB7B}"/>
                </a:ext>
              </a:extLst>
            </p:cNvPr>
            <p:cNvSpPr/>
            <p:nvPr/>
          </p:nvSpPr>
          <p:spPr>
            <a:xfrm rot="10800000">
              <a:off x="3723922" y="463232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45;p2">
              <a:extLst>
                <a:ext uri="{FF2B5EF4-FFF2-40B4-BE49-F238E27FC236}">
                  <a16:creationId xmlns:a16="http://schemas.microsoft.com/office/drawing/2014/main" id="{53ABFA25-604D-F5E6-4571-B9659E027268}"/>
                </a:ext>
              </a:extLst>
            </p:cNvPr>
            <p:cNvSpPr/>
            <p:nvPr/>
          </p:nvSpPr>
          <p:spPr>
            <a:xfrm rot="10800000">
              <a:off x="3995573" y="492038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46;p2">
              <a:extLst>
                <a:ext uri="{FF2B5EF4-FFF2-40B4-BE49-F238E27FC236}">
                  <a16:creationId xmlns:a16="http://schemas.microsoft.com/office/drawing/2014/main" id="{CE98BF3B-28A9-BCE8-D986-DF003B8FB13F}"/>
                </a:ext>
              </a:extLst>
            </p:cNvPr>
            <p:cNvSpPr/>
            <p:nvPr/>
          </p:nvSpPr>
          <p:spPr>
            <a:xfrm rot="10800000">
              <a:off x="3723922" y="492038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" name="Google Shape;14;p2">
            <a:extLst>
              <a:ext uri="{FF2B5EF4-FFF2-40B4-BE49-F238E27FC236}">
                <a16:creationId xmlns:a16="http://schemas.microsoft.com/office/drawing/2014/main" id="{0415960B-EEC6-9DBA-C981-793499B91281}"/>
              </a:ext>
            </a:extLst>
          </p:cNvPr>
          <p:cNvGrpSpPr/>
          <p:nvPr/>
        </p:nvGrpSpPr>
        <p:grpSpPr>
          <a:xfrm rot="10800000">
            <a:off x="7696037" y="902460"/>
            <a:ext cx="4182751" cy="402045"/>
            <a:chOff x="-79178" y="4632327"/>
            <a:chExt cx="4182751" cy="402045"/>
          </a:xfrm>
          <a:solidFill>
            <a:schemeClr val="bg1">
              <a:lumMod val="65000"/>
            </a:schemeClr>
          </a:solidFill>
        </p:grpSpPr>
        <p:sp>
          <p:nvSpPr>
            <p:cNvPr id="40" name="Google Shape;15;p2">
              <a:extLst>
                <a:ext uri="{FF2B5EF4-FFF2-40B4-BE49-F238E27FC236}">
                  <a16:creationId xmlns:a16="http://schemas.microsoft.com/office/drawing/2014/main" id="{37E5079E-FD19-63E1-551F-277834D96558}"/>
                </a:ext>
              </a:extLst>
            </p:cNvPr>
            <p:cNvSpPr/>
            <p:nvPr/>
          </p:nvSpPr>
          <p:spPr>
            <a:xfrm rot="10800000">
              <a:off x="192473" y="463831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6;p2">
              <a:extLst>
                <a:ext uri="{FF2B5EF4-FFF2-40B4-BE49-F238E27FC236}">
                  <a16:creationId xmlns:a16="http://schemas.microsoft.com/office/drawing/2014/main" id="{882DFDA1-9424-CDE8-C1B7-235AE9195786}"/>
                </a:ext>
              </a:extLst>
            </p:cNvPr>
            <p:cNvSpPr/>
            <p:nvPr/>
          </p:nvSpPr>
          <p:spPr>
            <a:xfrm rot="10800000">
              <a:off x="-79178" y="463831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7;p2">
              <a:extLst>
                <a:ext uri="{FF2B5EF4-FFF2-40B4-BE49-F238E27FC236}">
                  <a16:creationId xmlns:a16="http://schemas.microsoft.com/office/drawing/2014/main" id="{2EF5660F-AF0B-6568-7A50-5A62D5265F92}"/>
                </a:ext>
              </a:extLst>
            </p:cNvPr>
            <p:cNvSpPr/>
            <p:nvPr/>
          </p:nvSpPr>
          <p:spPr>
            <a:xfrm rot="10800000">
              <a:off x="192473" y="492637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8;p2">
              <a:extLst>
                <a:ext uri="{FF2B5EF4-FFF2-40B4-BE49-F238E27FC236}">
                  <a16:creationId xmlns:a16="http://schemas.microsoft.com/office/drawing/2014/main" id="{EBF38264-2543-4D84-3139-3F55092BB3B7}"/>
                </a:ext>
              </a:extLst>
            </p:cNvPr>
            <p:cNvSpPr/>
            <p:nvPr/>
          </p:nvSpPr>
          <p:spPr>
            <a:xfrm rot="10800000">
              <a:off x="-79178" y="492637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9;p2">
              <a:extLst>
                <a:ext uri="{FF2B5EF4-FFF2-40B4-BE49-F238E27FC236}">
                  <a16:creationId xmlns:a16="http://schemas.microsoft.com/office/drawing/2014/main" id="{AC7126B8-C569-8674-499B-ED52BB8DACA0}"/>
                </a:ext>
              </a:extLst>
            </p:cNvPr>
            <p:cNvSpPr/>
            <p:nvPr/>
          </p:nvSpPr>
          <p:spPr>
            <a:xfrm rot="10800000">
              <a:off x="735773" y="463489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0;p2">
              <a:extLst>
                <a:ext uri="{FF2B5EF4-FFF2-40B4-BE49-F238E27FC236}">
                  <a16:creationId xmlns:a16="http://schemas.microsoft.com/office/drawing/2014/main" id="{DEFFBB78-D30F-315F-71F9-7D14E8FE2BC6}"/>
                </a:ext>
              </a:extLst>
            </p:cNvPr>
            <p:cNvSpPr/>
            <p:nvPr/>
          </p:nvSpPr>
          <p:spPr>
            <a:xfrm rot="10800000">
              <a:off x="464122" y="463489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1;p2">
              <a:extLst>
                <a:ext uri="{FF2B5EF4-FFF2-40B4-BE49-F238E27FC236}">
                  <a16:creationId xmlns:a16="http://schemas.microsoft.com/office/drawing/2014/main" id="{327EB34F-BCB0-880F-01DB-3E4DE9636DB8}"/>
                </a:ext>
              </a:extLst>
            </p:cNvPr>
            <p:cNvSpPr/>
            <p:nvPr/>
          </p:nvSpPr>
          <p:spPr>
            <a:xfrm rot="10800000">
              <a:off x="735773" y="492294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2;p2">
              <a:extLst>
                <a:ext uri="{FF2B5EF4-FFF2-40B4-BE49-F238E27FC236}">
                  <a16:creationId xmlns:a16="http://schemas.microsoft.com/office/drawing/2014/main" id="{4D4A2B33-4337-6A43-DCB7-57CA233681CF}"/>
                </a:ext>
              </a:extLst>
            </p:cNvPr>
            <p:cNvSpPr/>
            <p:nvPr/>
          </p:nvSpPr>
          <p:spPr>
            <a:xfrm rot="10800000">
              <a:off x="464122" y="492294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3;p2">
              <a:extLst>
                <a:ext uri="{FF2B5EF4-FFF2-40B4-BE49-F238E27FC236}">
                  <a16:creationId xmlns:a16="http://schemas.microsoft.com/office/drawing/2014/main" id="{97A3ACFB-A72F-907D-A81E-093D950C0B92}"/>
                </a:ext>
              </a:extLst>
            </p:cNvPr>
            <p:cNvSpPr/>
            <p:nvPr/>
          </p:nvSpPr>
          <p:spPr>
            <a:xfrm rot="10800000">
              <a:off x="1279073" y="463660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4;p2">
              <a:extLst>
                <a:ext uri="{FF2B5EF4-FFF2-40B4-BE49-F238E27FC236}">
                  <a16:creationId xmlns:a16="http://schemas.microsoft.com/office/drawing/2014/main" id="{1DDDFFA5-74B2-E36C-D137-211B692845AA}"/>
                </a:ext>
              </a:extLst>
            </p:cNvPr>
            <p:cNvSpPr/>
            <p:nvPr/>
          </p:nvSpPr>
          <p:spPr>
            <a:xfrm rot="10800000">
              <a:off x="1007422" y="463660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5;p2">
              <a:extLst>
                <a:ext uri="{FF2B5EF4-FFF2-40B4-BE49-F238E27FC236}">
                  <a16:creationId xmlns:a16="http://schemas.microsoft.com/office/drawing/2014/main" id="{D0A8C1AE-26A0-A8CF-78A8-540C24E0A4D9}"/>
                </a:ext>
              </a:extLst>
            </p:cNvPr>
            <p:cNvSpPr/>
            <p:nvPr/>
          </p:nvSpPr>
          <p:spPr>
            <a:xfrm rot="10800000">
              <a:off x="1279073" y="492466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6;p2">
              <a:extLst>
                <a:ext uri="{FF2B5EF4-FFF2-40B4-BE49-F238E27FC236}">
                  <a16:creationId xmlns:a16="http://schemas.microsoft.com/office/drawing/2014/main" id="{500881EE-B543-053C-F394-FC6FC384A362}"/>
                </a:ext>
              </a:extLst>
            </p:cNvPr>
            <p:cNvSpPr/>
            <p:nvPr/>
          </p:nvSpPr>
          <p:spPr>
            <a:xfrm rot="10800000">
              <a:off x="1007422" y="492466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7;p2">
              <a:extLst>
                <a:ext uri="{FF2B5EF4-FFF2-40B4-BE49-F238E27FC236}">
                  <a16:creationId xmlns:a16="http://schemas.microsoft.com/office/drawing/2014/main" id="{BF0555FB-A020-1355-FC83-3632F26DA984}"/>
                </a:ext>
              </a:extLst>
            </p:cNvPr>
            <p:cNvSpPr/>
            <p:nvPr/>
          </p:nvSpPr>
          <p:spPr>
            <a:xfrm rot="10800000">
              <a:off x="1822373" y="46331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8;p2">
              <a:extLst>
                <a:ext uri="{FF2B5EF4-FFF2-40B4-BE49-F238E27FC236}">
                  <a16:creationId xmlns:a16="http://schemas.microsoft.com/office/drawing/2014/main" id="{638291F5-D16A-FDB8-49E6-6D515FED07C6}"/>
                </a:ext>
              </a:extLst>
            </p:cNvPr>
            <p:cNvSpPr/>
            <p:nvPr/>
          </p:nvSpPr>
          <p:spPr>
            <a:xfrm rot="10800000">
              <a:off x="1550722" y="46331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9;p2">
              <a:extLst>
                <a:ext uri="{FF2B5EF4-FFF2-40B4-BE49-F238E27FC236}">
                  <a16:creationId xmlns:a16="http://schemas.microsoft.com/office/drawing/2014/main" id="{A016C370-8F7E-F647-28B7-91ECDA9CB62C}"/>
                </a:ext>
              </a:extLst>
            </p:cNvPr>
            <p:cNvSpPr/>
            <p:nvPr/>
          </p:nvSpPr>
          <p:spPr>
            <a:xfrm rot="10800000">
              <a:off x="1822373" y="492123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30;p2">
              <a:extLst>
                <a:ext uri="{FF2B5EF4-FFF2-40B4-BE49-F238E27FC236}">
                  <a16:creationId xmlns:a16="http://schemas.microsoft.com/office/drawing/2014/main" id="{377850BB-9BA2-D5C7-8DE7-D8F70FFF9292}"/>
                </a:ext>
              </a:extLst>
            </p:cNvPr>
            <p:cNvSpPr/>
            <p:nvPr/>
          </p:nvSpPr>
          <p:spPr>
            <a:xfrm rot="10800000">
              <a:off x="1550722" y="492123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31;p2">
              <a:extLst>
                <a:ext uri="{FF2B5EF4-FFF2-40B4-BE49-F238E27FC236}">
                  <a16:creationId xmlns:a16="http://schemas.microsoft.com/office/drawing/2014/main" id="{748BF594-9BFB-1484-CCFF-0D2B69667E57}"/>
                </a:ext>
              </a:extLst>
            </p:cNvPr>
            <p:cNvSpPr/>
            <p:nvPr/>
          </p:nvSpPr>
          <p:spPr>
            <a:xfrm rot="10800000">
              <a:off x="2365673" y="463746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32;p2">
              <a:extLst>
                <a:ext uri="{FF2B5EF4-FFF2-40B4-BE49-F238E27FC236}">
                  <a16:creationId xmlns:a16="http://schemas.microsoft.com/office/drawing/2014/main" id="{B527ED24-4076-B8A6-74DF-2D8CDD973373}"/>
                </a:ext>
              </a:extLst>
            </p:cNvPr>
            <p:cNvSpPr/>
            <p:nvPr/>
          </p:nvSpPr>
          <p:spPr>
            <a:xfrm rot="10800000">
              <a:off x="2094022" y="463746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33;p2">
              <a:extLst>
                <a:ext uri="{FF2B5EF4-FFF2-40B4-BE49-F238E27FC236}">
                  <a16:creationId xmlns:a16="http://schemas.microsoft.com/office/drawing/2014/main" id="{D4E8448F-138B-0675-722A-77714C25367C}"/>
                </a:ext>
              </a:extLst>
            </p:cNvPr>
            <p:cNvSpPr/>
            <p:nvPr/>
          </p:nvSpPr>
          <p:spPr>
            <a:xfrm rot="10800000">
              <a:off x="2365673" y="492552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34;p2">
              <a:extLst>
                <a:ext uri="{FF2B5EF4-FFF2-40B4-BE49-F238E27FC236}">
                  <a16:creationId xmlns:a16="http://schemas.microsoft.com/office/drawing/2014/main" id="{7AE1E555-5E56-94B4-4665-C1024D9D5299}"/>
                </a:ext>
              </a:extLst>
            </p:cNvPr>
            <p:cNvSpPr/>
            <p:nvPr/>
          </p:nvSpPr>
          <p:spPr>
            <a:xfrm rot="10800000">
              <a:off x="2094022" y="492552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35;p2">
              <a:extLst>
                <a:ext uri="{FF2B5EF4-FFF2-40B4-BE49-F238E27FC236}">
                  <a16:creationId xmlns:a16="http://schemas.microsoft.com/office/drawing/2014/main" id="{DC116BBD-E058-8B0E-1AA8-5DF4618DF6E9}"/>
                </a:ext>
              </a:extLst>
            </p:cNvPr>
            <p:cNvSpPr/>
            <p:nvPr/>
          </p:nvSpPr>
          <p:spPr>
            <a:xfrm rot="10800000">
              <a:off x="2908973" y="463404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36;p2">
              <a:extLst>
                <a:ext uri="{FF2B5EF4-FFF2-40B4-BE49-F238E27FC236}">
                  <a16:creationId xmlns:a16="http://schemas.microsoft.com/office/drawing/2014/main" id="{85A6C34E-66EB-BE1B-4379-9280C32EB72D}"/>
                </a:ext>
              </a:extLst>
            </p:cNvPr>
            <p:cNvSpPr/>
            <p:nvPr/>
          </p:nvSpPr>
          <p:spPr>
            <a:xfrm rot="10800000">
              <a:off x="2637322" y="463404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37;p2">
              <a:extLst>
                <a:ext uri="{FF2B5EF4-FFF2-40B4-BE49-F238E27FC236}">
                  <a16:creationId xmlns:a16="http://schemas.microsoft.com/office/drawing/2014/main" id="{4F6CAA62-7DBA-A47B-5394-98B3FB59709F}"/>
                </a:ext>
              </a:extLst>
            </p:cNvPr>
            <p:cNvSpPr/>
            <p:nvPr/>
          </p:nvSpPr>
          <p:spPr>
            <a:xfrm rot="10800000">
              <a:off x="2908973" y="492209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38;p2">
              <a:extLst>
                <a:ext uri="{FF2B5EF4-FFF2-40B4-BE49-F238E27FC236}">
                  <a16:creationId xmlns:a16="http://schemas.microsoft.com/office/drawing/2014/main" id="{058685DF-610E-FB66-B35C-E4856C660EAE}"/>
                </a:ext>
              </a:extLst>
            </p:cNvPr>
            <p:cNvSpPr/>
            <p:nvPr/>
          </p:nvSpPr>
          <p:spPr>
            <a:xfrm rot="10800000">
              <a:off x="2637322" y="492209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39;p2">
              <a:extLst>
                <a:ext uri="{FF2B5EF4-FFF2-40B4-BE49-F238E27FC236}">
                  <a16:creationId xmlns:a16="http://schemas.microsoft.com/office/drawing/2014/main" id="{B8D592A2-40AA-086F-DA0E-6D93272E9756}"/>
                </a:ext>
              </a:extLst>
            </p:cNvPr>
            <p:cNvSpPr/>
            <p:nvPr/>
          </p:nvSpPr>
          <p:spPr>
            <a:xfrm rot="10800000">
              <a:off x="3452273" y="463575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40;p2">
              <a:extLst>
                <a:ext uri="{FF2B5EF4-FFF2-40B4-BE49-F238E27FC236}">
                  <a16:creationId xmlns:a16="http://schemas.microsoft.com/office/drawing/2014/main" id="{2D913967-B729-4953-9DE6-7ACA045B94AF}"/>
                </a:ext>
              </a:extLst>
            </p:cNvPr>
            <p:cNvSpPr/>
            <p:nvPr/>
          </p:nvSpPr>
          <p:spPr>
            <a:xfrm rot="10800000">
              <a:off x="3180622" y="463575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41;p2">
              <a:extLst>
                <a:ext uri="{FF2B5EF4-FFF2-40B4-BE49-F238E27FC236}">
                  <a16:creationId xmlns:a16="http://schemas.microsoft.com/office/drawing/2014/main" id="{2E3BC6C1-A74B-C206-F972-DC1D7462786E}"/>
                </a:ext>
              </a:extLst>
            </p:cNvPr>
            <p:cNvSpPr/>
            <p:nvPr/>
          </p:nvSpPr>
          <p:spPr>
            <a:xfrm rot="10800000">
              <a:off x="3452273" y="492381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42;p2">
              <a:extLst>
                <a:ext uri="{FF2B5EF4-FFF2-40B4-BE49-F238E27FC236}">
                  <a16:creationId xmlns:a16="http://schemas.microsoft.com/office/drawing/2014/main" id="{763C692D-5DFE-5BE8-9E21-69777461717F}"/>
                </a:ext>
              </a:extLst>
            </p:cNvPr>
            <p:cNvSpPr/>
            <p:nvPr/>
          </p:nvSpPr>
          <p:spPr>
            <a:xfrm rot="10800000">
              <a:off x="3180622" y="492381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43;p2">
              <a:extLst>
                <a:ext uri="{FF2B5EF4-FFF2-40B4-BE49-F238E27FC236}">
                  <a16:creationId xmlns:a16="http://schemas.microsoft.com/office/drawing/2014/main" id="{62EBC573-73D8-2DA8-90F7-1F05B59E01CC}"/>
                </a:ext>
              </a:extLst>
            </p:cNvPr>
            <p:cNvSpPr/>
            <p:nvPr/>
          </p:nvSpPr>
          <p:spPr>
            <a:xfrm rot="10800000">
              <a:off x="3995573" y="463232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44;p2">
              <a:extLst>
                <a:ext uri="{FF2B5EF4-FFF2-40B4-BE49-F238E27FC236}">
                  <a16:creationId xmlns:a16="http://schemas.microsoft.com/office/drawing/2014/main" id="{E1577501-2FDB-86CE-5653-B2D79A19AA17}"/>
                </a:ext>
              </a:extLst>
            </p:cNvPr>
            <p:cNvSpPr/>
            <p:nvPr/>
          </p:nvSpPr>
          <p:spPr>
            <a:xfrm rot="10800000">
              <a:off x="3723922" y="463232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45;p2">
              <a:extLst>
                <a:ext uri="{FF2B5EF4-FFF2-40B4-BE49-F238E27FC236}">
                  <a16:creationId xmlns:a16="http://schemas.microsoft.com/office/drawing/2014/main" id="{AE40BA0D-AAC6-4053-5B5D-B59E8B19C869}"/>
                </a:ext>
              </a:extLst>
            </p:cNvPr>
            <p:cNvSpPr/>
            <p:nvPr/>
          </p:nvSpPr>
          <p:spPr>
            <a:xfrm rot="10800000">
              <a:off x="3995573" y="492038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46;p2">
              <a:extLst>
                <a:ext uri="{FF2B5EF4-FFF2-40B4-BE49-F238E27FC236}">
                  <a16:creationId xmlns:a16="http://schemas.microsoft.com/office/drawing/2014/main" id="{F4520B34-1952-2F34-ED1C-B1736CA122BF}"/>
                </a:ext>
              </a:extLst>
            </p:cNvPr>
            <p:cNvSpPr/>
            <p:nvPr/>
          </p:nvSpPr>
          <p:spPr>
            <a:xfrm rot="10800000">
              <a:off x="3723922" y="492038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5074262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1033</Words>
  <Application>Microsoft Office PowerPoint</Application>
  <PresentationFormat>Широк екран</PresentationFormat>
  <Paragraphs>423</Paragraphs>
  <Slides>15</Slides>
  <Notes>0</Notes>
  <HiddenSlides>0</HiddenSlides>
  <MMClips>0</MMClips>
  <ScaleCrop>false</ScaleCrop>
  <HeadingPairs>
    <vt:vector size="6" baseType="variant">
      <vt:variant>
        <vt:lpstr>Използвани шрифтове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Заглавия на слайдовете</vt:lpstr>
      </vt:variant>
      <vt:variant>
        <vt:i4>15</vt:i4>
      </vt:variant>
    </vt:vector>
  </HeadingPairs>
  <TitlesOfParts>
    <vt:vector size="20" baseType="lpstr">
      <vt:lpstr>Aptos</vt:lpstr>
      <vt:lpstr>Aptos Display</vt:lpstr>
      <vt:lpstr>Arial</vt:lpstr>
      <vt:lpstr>Oswald</vt:lpstr>
      <vt:lpstr>Office Theme</vt:lpstr>
      <vt:lpstr>Geopolitical risk and the effects on companies’ financial performance.</vt:lpstr>
      <vt:lpstr>Table of contents</vt:lpstr>
      <vt:lpstr>Презентация на PowerPoint</vt:lpstr>
      <vt:lpstr>Focus of the research</vt:lpstr>
      <vt:lpstr>Презентация на PowerPoint</vt:lpstr>
      <vt:lpstr>Three key questions</vt:lpstr>
      <vt:lpstr>Презентация на PowerPoint</vt:lpstr>
      <vt:lpstr>Research methodology</vt:lpstr>
      <vt:lpstr>Regressions performed for each ratio Current ratio</vt:lpstr>
      <vt:lpstr>Regressions performed for each ratio Return on Equity</vt:lpstr>
      <vt:lpstr>Regressions performed for each ratio Net profit margin</vt:lpstr>
      <vt:lpstr>Regressions performed for each ratio Earnings per share</vt:lpstr>
      <vt:lpstr>Regressions performed for each ratio Debt-to-Equity</vt:lpstr>
      <vt:lpstr>Презентация на PowerPoint</vt:lpstr>
      <vt:lpstr>Презентация на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Stoyanov, Stoyan /HQ</dc:creator>
  <cp:lastModifiedBy>Стоян Борисов Стоянов</cp:lastModifiedBy>
  <cp:revision>12</cp:revision>
  <dcterms:created xsi:type="dcterms:W3CDTF">2025-05-22T11:48:54Z</dcterms:created>
  <dcterms:modified xsi:type="dcterms:W3CDTF">2025-05-23T04:33:42Z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67a70be-9428-4198-8dbd-5dd218ff11f4_Enabled">
    <vt:lpwstr>true</vt:lpwstr>
  </property>
  <property fmtid="{D5CDD505-2E9C-101B-9397-08002B2CF9AE}" pid="3" name="MSIP_Label_e67a70be-9428-4198-8dbd-5dd218ff11f4_SetDate">
    <vt:lpwstr>2025-05-22T12:18:42Z</vt:lpwstr>
  </property>
  <property fmtid="{D5CDD505-2E9C-101B-9397-08002B2CF9AE}" pid="4" name="MSIP_Label_e67a70be-9428-4198-8dbd-5dd218ff11f4_Method">
    <vt:lpwstr>Standard</vt:lpwstr>
  </property>
  <property fmtid="{D5CDD505-2E9C-101B-9397-08002B2CF9AE}" pid="5" name="MSIP_Label_e67a70be-9428-4198-8dbd-5dd218ff11f4_Name">
    <vt:lpwstr>L002S001</vt:lpwstr>
  </property>
  <property fmtid="{D5CDD505-2E9C-101B-9397-08002B2CF9AE}" pid="6" name="MSIP_Label_e67a70be-9428-4198-8dbd-5dd218ff11f4_SiteId">
    <vt:lpwstr>2c0d789f-2311-4d29-83c5-395a89052a25</vt:lpwstr>
  </property>
  <property fmtid="{D5CDD505-2E9C-101B-9397-08002B2CF9AE}" pid="7" name="MSIP_Label_e67a70be-9428-4198-8dbd-5dd218ff11f4_ActionId">
    <vt:lpwstr>82422214-4392-49b6-b8c6-53ba09becbb1</vt:lpwstr>
  </property>
  <property fmtid="{D5CDD505-2E9C-101B-9397-08002B2CF9AE}" pid="8" name="MSIP_Label_e67a70be-9428-4198-8dbd-5dd218ff11f4_ContentBits">
    <vt:lpwstr>1</vt:lpwstr>
  </property>
  <property fmtid="{D5CDD505-2E9C-101B-9397-08002B2CF9AE}" pid="9" name="MSIP_Label_e67a70be-9428-4198-8dbd-5dd218ff11f4_Tag">
    <vt:lpwstr>10, 3, 0, 1</vt:lpwstr>
  </property>
  <property fmtid="{D5CDD505-2E9C-101B-9397-08002B2CF9AE}" pid="10" name="ClassificationContentMarkingHeaderLocations">
    <vt:lpwstr>Office Theme:8</vt:lpwstr>
  </property>
  <property fmtid="{D5CDD505-2E9C-101B-9397-08002B2CF9AE}" pid="11" name="ClassificationContentMarkingHeaderText">
    <vt:lpwstr>C2-Internal</vt:lpwstr>
  </property>
</Properties>
</file>